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375" r:id="rId2"/>
    <p:sldId id="391" r:id="rId3"/>
    <p:sldId id="383" r:id="rId4"/>
    <p:sldId id="256" r:id="rId5"/>
    <p:sldId id="384" r:id="rId6"/>
    <p:sldId id="386" r:id="rId7"/>
    <p:sldId id="385" r:id="rId8"/>
    <p:sldId id="387" r:id="rId9"/>
    <p:sldId id="388" r:id="rId10"/>
    <p:sldId id="389" r:id="rId11"/>
    <p:sldId id="1098" r:id="rId12"/>
    <p:sldId id="1099" r:id="rId13"/>
    <p:sldId id="1100" r:id="rId14"/>
    <p:sldId id="1101" r:id="rId15"/>
    <p:sldId id="1102" r:id="rId16"/>
    <p:sldId id="1103" r:id="rId17"/>
    <p:sldId id="1104" r:id="rId18"/>
    <p:sldId id="1105" r:id="rId19"/>
    <p:sldId id="1106" r:id="rId20"/>
    <p:sldId id="1107" r:id="rId21"/>
    <p:sldId id="1108" r:id="rId22"/>
    <p:sldId id="390" r:id="rId23"/>
    <p:sldId id="392" r:id="rId24"/>
    <p:sldId id="1112" r:id="rId25"/>
    <p:sldId id="1110" r:id="rId26"/>
    <p:sldId id="1109" r:id="rId27"/>
    <p:sldId id="1113" r:id="rId28"/>
    <p:sldId id="1114" r:id="rId29"/>
    <p:sldId id="1115" r:id="rId30"/>
  </p:sldIdLst>
  <p:sldSz cx="12192000" cy="6858000"/>
  <p:notesSz cx="6858000" cy="9144000"/>
  <p:defaultTextStyle>
    <a:defPPr>
      <a:defRPr lang="en-N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1" autoAdjust="0"/>
    <p:restoredTop sz="94660"/>
  </p:normalViewPr>
  <p:slideViewPr>
    <p:cSldViewPr snapToGrid="0">
      <p:cViewPr>
        <p:scale>
          <a:sx n="71" d="100"/>
          <a:sy n="71" d="100"/>
        </p:scale>
        <p:origin x="1284" y="89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69B15F-E4A3-4043-9FA8-9542298A010D}" type="datetimeFigureOut">
              <a:rPr lang="en-NG" smtClean="0"/>
              <a:t>24/02/2023</a:t>
            </a:fld>
            <a:endParaRPr lang="en-N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0B502A-E431-4A71-8C3F-FB757FA2FC7F}" type="slidenum">
              <a:rPr lang="en-NG" smtClean="0"/>
              <a:t>‹#›</a:t>
            </a:fld>
            <a:endParaRPr lang="en-NG"/>
          </a:p>
        </p:txBody>
      </p:sp>
    </p:spTree>
    <p:extLst>
      <p:ext uri="{BB962C8B-B14F-4D97-AF65-F5344CB8AC3E}">
        <p14:creationId xmlns:p14="http://schemas.microsoft.com/office/powerpoint/2010/main" val="9361509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C1A3CF-D564-4F21-AE59-A70667DAA39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G"/>
          </a:p>
        </p:txBody>
      </p:sp>
      <p:sp>
        <p:nvSpPr>
          <p:cNvPr id="3" name="Subtitle 2">
            <a:extLst>
              <a:ext uri="{FF2B5EF4-FFF2-40B4-BE49-F238E27FC236}">
                <a16:creationId xmlns:a16="http://schemas.microsoft.com/office/drawing/2014/main" id="{F42D3508-FE37-45F0-8238-05B5AB5D5D5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G"/>
          </a:p>
        </p:txBody>
      </p:sp>
      <p:sp>
        <p:nvSpPr>
          <p:cNvPr id="4" name="Date Placeholder 3">
            <a:extLst>
              <a:ext uri="{FF2B5EF4-FFF2-40B4-BE49-F238E27FC236}">
                <a16:creationId xmlns:a16="http://schemas.microsoft.com/office/drawing/2014/main" id="{8E0B8AD5-6724-41A0-A23F-56869439FDDE}"/>
              </a:ext>
            </a:extLst>
          </p:cNvPr>
          <p:cNvSpPr>
            <a:spLocks noGrp="1"/>
          </p:cNvSpPr>
          <p:nvPr>
            <p:ph type="dt" sz="half" idx="10"/>
          </p:nvPr>
        </p:nvSpPr>
        <p:spPr/>
        <p:txBody>
          <a:bodyPr/>
          <a:lstStyle/>
          <a:p>
            <a:endParaRPr lang="en-NG"/>
          </a:p>
        </p:txBody>
      </p:sp>
      <p:sp>
        <p:nvSpPr>
          <p:cNvPr id="5" name="Footer Placeholder 4">
            <a:extLst>
              <a:ext uri="{FF2B5EF4-FFF2-40B4-BE49-F238E27FC236}">
                <a16:creationId xmlns:a16="http://schemas.microsoft.com/office/drawing/2014/main" id="{3373BC49-F111-417F-BB28-3A26A3EE7E55}"/>
              </a:ext>
            </a:extLst>
          </p:cNvPr>
          <p:cNvSpPr>
            <a:spLocks noGrp="1"/>
          </p:cNvSpPr>
          <p:nvPr>
            <p:ph type="ftr" sz="quarter" idx="11"/>
          </p:nvPr>
        </p:nvSpPr>
        <p:spPr/>
        <p:txBody>
          <a:bodyPr/>
          <a:lstStyle/>
          <a:p>
            <a:endParaRPr lang="en-NG"/>
          </a:p>
        </p:txBody>
      </p:sp>
      <p:sp>
        <p:nvSpPr>
          <p:cNvPr id="6" name="Slide Number Placeholder 5">
            <a:extLst>
              <a:ext uri="{FF2B5EF4-FFF2-40B4-BE49-F238E27FC236}">
                <a16:creationId xmlns:a16="http://schemas.microsoft.com/office/drawing/2014/main" id="{F2948E8F-21A7-460E-B120-BB698D508B52}"/>
              </a:ext>
            </a:extLst>
          </p:cNvPr>
          <p:cNvSpPr>
            <a:spLocks noGrp="1"/>
          </p:cNvSpPr>
          <p:nvPr>
            <p:ph type="sldNum" sz="quarter" idx="12"/>
          </p:nvPr>
        </p:nvSpPr>
        <p:spPr/>
        <p:txBody>
          <a:bodyPr/>
          <a:lstStyle/>
          <a:p>
            <a:fld id="{BB7CBD68-49F6-43A8-B299-0D9BC055EF42}" type="slidenum">
              <a:rPr lang="en-NG" smtClean="0"/>
              <a:t>‹#›</a:t>
            </a:fld>
            <a:endParaRPr lang="en-NG"/>
          </a:p>
        </p:txBody>
      </p:sp>
    </p:spTree>
    <p:extLst>
      <p:ext uri="{BB962C8B-B14F-4D97-AF65-F5344CB8AC3E}">
        <p14:creationId xmlns:p14="http://schemas.microsoft.com/office/powerpoint/2010/main" val="5983799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A80C3-9F62-45D8-AA17-F917683422AD}"/>
              </a:ext>
            </a:extLst>
          </p:cNvPr>
          <p:cNvSpPr>
            <a:spLocks noGrp="1"/>
          </p:cNvSpPr>
          <p:nvPr>
            <p:ph type="title"/>
          </p:nvPr>
        </p:nvSpPr>
        <p:spPr/>
        <p:txBody>
          <a:bodyPr/>
          <a:lstStyle/>
          <a:p>
            <a:r>
              <a:rPr lang="en-US"/>
              <a:t>Click to edit Master title style</a:t>
            </a:r>
            <a:endParaRPr lang="en-NG"/>
          </a:p>
        </p:txBody>
      </p:sp>
      <p:sp>
        <p:nvSpPr>
          <p:cNvPr id="3" name="Vertical Text Placeholder 2">
            <a:extLst>
              <a:ext uri="{FF2B5EF4-FFF2-40B4-BE49-F238E27FC236}">
                <a16:creationId xmlns:a16="http://schemas.microsoft.com/office/drawing/2014/main" id="{3017FB55-0C10-4DCB-9D5C-D62C0B2C62C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Date Placeholder 3">
            <a:extLst>
              <a:ext uri="{FF2B5EF4-FFF2-40B4-BE49-F238E27FC236}">
                <a16:creationId xmlns:a16="http://schemas.microsoft.com/office/drawing/2014/main" id="{FE46EA28-BAD8-4F04-905E-AB9ACA1970B1}"/>
              </a:ext>
            </a:extLst>
          </p:cNvPr>
          <p:cNvSpPr>
            <a:spLocks noGrp="1"/>
          </p:cNvSpPr>
          <p:nvPr>
            <p:ph type="dt" sz="half" idx="10"/>
          </p:nvPr>
        </p:nvSpPr>
        <p:spPr/>
        <p:txBody>
          <a:bodyPr/>
          <a:lstStyle/>
          <a:p>
            <a:endParaRPr lang="en-NG"/>
          </a:p>
        </p:txBody>
      </p:sp>
      <p:sp>
        <p:nvSpPr>
          <p:cNvPr id="5" name="Footer Placeholder 4">
            <a:extLst>
              <a:ext uri="{FF2B5EF4-FFF2-40B4-BE49-F238E27FC236}">
                <a16:creationId xmlns:a16="http://schemas.microsoft.com/office/drawing/2014/main" id="{C90E99B7-FC44-43F1-8F52-32DCE853794B}"/>
              </a:ext>
            </a:extLst>
          </p:cNvPr>
          <p:cNvSpPr>
            <a:spLocks noGrp="1"/>
          </p:cNvSpPr>
          <p:nvPr>
            <p:ph type="ftr" sz="quarter" idx="11"/>
          </p:nvPr>
        </p:nvSpPr>
        <p:spPr/>
        <p:txBody>
          <a:bodyPr/>
          <a:lstStyle/>
          <a:p>
            <a:endParaRPr lang="en-NG"/>
          </a:p>
        </p:txBody>
      </p:sp>
      <p:sp>
        <p:nvSpPr>
          <p:cNvPr id="6" name="Slide Number Placeholder 5">
            <a:extLst>
              <a:ext uri="{FF2B5EF4-FFF2-40B4-BE49-F238E27FC236}">
                <a16:creationId xmlns:a16="http://schemas.microsoft.com/office/drawing/2014/main" id="{3E8062B1-A0F5-42B4-A558-1B3442F9A3D2}"/>
              </a:ext>
            </a:extLst>
          </p:cNvPr>
          <p:cNvSpPr>
            <a:spLocks noGrp="1"/>
          </p:cNvSpPr>
          <p:nvPr>
            <p:ph type="sldNum" sz="quarter" idx="12"/>
          </p:nvPr>
        </p:nvSpPr>
        <p:spPr/>
        <p:txBody>
          <a:bodyPr/>
          <a:lstStyle/>
          <a:p>
            <a:fld id="{BB7CBD68-49F6-43A8-B299-0D9BC055EF42}" type="slidenum">
              <a:rPr lang="en-NG" smtClean="0"/>
              <a:t>‹#›</a:t>
            </a:fld>
            <a:endParaRPr lang="en-NG"/>
          </a:p>
        </p:txBody>
      </p:sp>
    </p:spTree>
    <p:extLst>
      <p:ext uri="{BB962C8B-B14F-4D97-AF65-F5344CB8AC3E}">
        <p14:creationId xmlns:p14="http://schemas.microsoft.com/office/powerpoint/2010/main" val="15495394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0325E9F-DCFC-4863-B59E-956A1242364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G"/>
          </a:p>
        </p:txBody>
      </p:sp>
      <p:sp>
        <p:nvSpPr>
          <p:cNvPr id="3" name="Vertical Text Placeholder 2">
            <a:extLst>
              <a:ext uri="{FF2B5EF4-FFF2-40B4-BE49-F238E27FC236}">
                <a16:creationId xmlns:a16="http://schemas.microsoft.com/office/drawing/2014/main" id="{B1CE72D9-CA69-45F7-A3B5-20A466ABED8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Date Placeholder 3">
            <a:extLst>
              <a:ext uri="{FF2B5EF4-FFF2-40B4-BE49-F238E27FC236}">
                <a16:creationId xmlns:a16="http://schemas.microsoft.com/office/drawing/2014/main" id="{122FE388-FE35-41F4-8288-53D5C9B3B412}"/>
              </a:ext>
            </a:extLst>
          </p:cNvPr>
          <p:cNvSpPr>
            <a:spLocks noGrp="1"/>
          </p:cNvSpPr>
          <p:nvPr>
            <p:ph type="dt" sz="half" idx="10"/>
          </p:nvPr>
        </p:nvSpPr>
        <p:spPr/>
        <p:txBody>
          <a:bodyPr/>
          <a:lstStyle/>
          <a:p>
            <a:endParaRPr lang="en-NG"/>
          </a:p>
        </p:txBody>
      </p:sp>
      <p:sp>
        <p:nvSpPr>
          <p:cNvPr id="5" name="Footer Placeholder 4">
            <a:extLst>
              <a:ext uri="{FF2B5EF4-FFF2-40B4-BE49-F238E27FC236}">
                <a16:creationId xmlns:a16="http://schemas.microsoft.com/office/drawing/2014/main" id="{CF11B051-23AA-475D-B3C5-C07B4E753ED6}"/>
              </a:ext>
            </a:extLst>
          </p:cNvPr>
          <p:cNvSpPr>
            <a:spLocks noGrp="1"/>
          </p:cNvSpPr>
          <p:nvPr>
            <p:ph type="ftr" sz="quarter" idx="11"/>
          </p:nvPr>
        </p:nvSpPr>
        <p:spPr/>
        <p:txBody>
          <a:bodyPr/>
          <a:lstStyle/>
          <a:p>
            <a:endParaRPr lang="en-NG"/>
          </a:p>
        </p:txBody>
      </p:sp>
      <p:sp>
        <p:nvSpPr>
          <p:cNvPr id="6" name="Slide Number Placeholder 5">
            <a:extLst>
              <a:ext uri="{FF2B5EF4-FFF2-40B4-BE49-F238E27FC236}">
                <a16:creationId xmlns:a16="http://schemas.microsoft.com/office/drawing/2014/main" id="{9360D6AB-3270-4A9D-89E1-178D53C5F784}"/>
              </a:ext>
            </a:extLst>
          </p:cNvPr>
          <p:cNvSpPr>
            <a:spLocks noGrp="1"/>
          </p:cNvSpPr>
          <p:nvPr>
            <p:ph type="sldNum" sz="quarter" idx="12"/>
          </p:nvPr>
        </p:nvSpPr>
        <p:spPr/>
        <p:txBody>
          <a:bodyPr/>
          <a:lstStyle/>
          <a:p>
            <a:fld id="{BB7CBD68-49F6-43A8-B299-0D9BC055EF42}" type="slidenum">
              <a:rPr lang="en-NG" smtClean="0"/>
              <a:t>‹#›</a:t>
            </a:fld>
            <a:endParaRPr lang="en-NG"/>
          </a:p>
        </p:txBody>
      </p:sp>
    </p:spTree>
    <p:extLst>
      <p:ext uri="{BB962C8B-B14F-4D97-AF65-F5344CB8AC3E}">
        <p14:creationId xmlns:p14="http://schemas.microsoft.com/office/powerpoint/2010/main" val="6688601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Title Slide">
    <p:bg>
      <p:bgPr>
        <a:solidFill>
          <a:srgbClr val="FFCD05"/>
        </a:solidFill>
        <a:effectLst/>
      </p:bgPr>
    </p:bg>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F11C3D9D-1E30-B247-924A-5D3958D76D05}"/>
              </a:ext>
            </a:extLst>
          </p:cNvPr>
          <p:cNvSpPr>
            <a:spLocks noGrp="1"/>
          </p:cNvSpPr>
          <p:nvPr>
            <p:ph type="pic" sz="quarter" idx="11" hasCustomPrompt="1"/>
          </p:nvPr>
        </p:nvSpPr>
        <p:spPr>
          <a:xfrm>
            <a:off x="0" y="0"/>
            <a:ext cx="12192000" cy="6858000"/>
          </a:xfrm>
          <a:prstGeom prst="rect">
            <a:avLst/>
          </a:prstGeom>
          <a:solidFill>
            <a:schemeClr val="tx2"/>
          </a:solidFill>
        </p:spPr>
        <p:txBody>
          <a:bodyPr anchor="ctr">
            <a:normAutofit/>
          </a:bodyPr>
          <a:lstStyle>
            <a:lvl1pPr algn="ctr">
              <a:defRPr sz="1800" b="0" i="0">
                <a:latin typeface="MTN Brighter Sans Light" pitchFamily="2" charset="77"/>
              </a:defRPr>
            </a:lvl1pPr>
          </a:lstStyle>
          <a:p>
            <a:r>
              <a:rPr lang="en-GB" dirty="0"/>
              <a:t>Click icon to insert picture</a:t>
            </a:r>
          </a:p>
        </p:txBody>
      </p:sp>
      <p:sp>
        <p:nvSpPr>
          <p:cNvPr id="26" name="Text Placeholder 20">
            <a:extLst>
              <a:ext uri="{FF2B5EF4-FFF2-40B4-BE49-F238E27FC236}">
                <a16:creationId xmlns:a16="http://schemas.microsoft.com/office/drawing/2014/main" id="{7A0FA39F-18D8-864E-917E-720171EC8539}"/>
              </a:ext>
            </a:extLst>
          </p:cNvPr>
          <p:cNvSpPr>
            <a:spLocks noGrp="1"/>
          </p:cNvSpPr>
          <p:nvPr>
            <p:ph type="body" sz="quarter" idx="13" hasCustomPrompt="1"/>
          </p:nvPr>
        </p:nvSpPr>
        <p:spPr>
          <a:xfrm>
            <a:off x="309469" y="5422900"/>
            <a:ext cx="1720850" cy="1155700"/>
          </a:xfrm>
          <a:prstGeom prst="rect">
            <a:avLst/>
          </a:prstGeom>
          <a:blipFill>
            <a:blip r:embed="rId2">
              <a:extLst>
                <a:ext uri="{96DAC541-7B7A-43D3-8B79-37D633B846F1}">
                  <asvg:svgBlip xmlns:asvg="http://schemas.microsoft.com/office/drawing/2016/SVG/main" r:embed="rId3"/>
                </a:ext>
              </a:extLst>
            </a:blip>
            <a:stretch>
              <a:fillRect/>
            </a:stretch>
          </a:blipFill>
        </p:spPr>
        <p:txBody>
          <a:bodyPr>
            <a:noAutofit/>
          </a:bodyPr>
          <a:lstStyle>
            <a:lvl1pPr marL="0" indent="0">
              <a:lnSpc>
                <a:spcPct val="100000"/>
              </a:lnSpc>
              <a:defRPr sz="2500" b="1" i="1">
                <a:latin typeface="MTN Brighter Sans Bold" pitchFamily="2" charset="77"/>
              </a:defRPr>
            </a:lvl1pPr>
          </a:lstStyle>
          <a:p>
            <a:pPr lvl="0"/>
            <a:r>
              <a:rPr lang="en-GB" dirty="0"/>
              <a:t> </a:t>
            </a:r>
          </a:p>
        </p:txBody>
      </p:sp>
      <p:sp>
        <p:nvSpPr>
          <p:cNvPr id="25" name="Text Placeholder 20">
            <a:extLst>
              <a:ext uri="{FF2B5EF4-FFF2-40B4-BE49-F238E27FC236}">
                <a16:creationId xmlns:a16="http://schemas.microsoft.com/office/drawing/2014/main" id="{84468DDF-0310-C543-A5DA-C8469AC3A429}"/>
              </a:ext>
            </a:extLst>
          </p:cNvPr>
          <p:cNvSpPr>
            <a:spLocks noGrp="1"/>
          </p:cNvSpPr>
          <p:nvPr>
            <p:ph type="body" sz="quarter" idx="12" hasCustomPrompt="1"/>
          </p:nvPr>
        </p:nvSpPr>
        <p:spPr>
          <a:xfrm>
            <a:off x="573055" y="4120006"/>
            <a:ext cx="5505450" cy="384721"/>
          </a:xfrm>
          <a:prstGeom prst="rect">
            <a:avLst/>
          </a:prstGeom>
        </p:spPr>
        <p:txBody>
          <a:bodyPr lIns="0" tIns="0" rIns="0" bIns="0">
            <a:spAutoFit/>
          </a:bodyPr>
          <a:lstStyle>
            <a:lvl1pPr marL="0" indent="0">
              <a:lnSpc>
                <a:spcPct val="100000"/>
              </a:lnSpc>
              <a:defRPr sz="2500" b="0" i="1">
                <a:latin typeface="MTN Brighter Sans" pitchFamily="2" charset="77"/>
              </a:defRPr>
            </a:lvl1pPr>
          </a:lstStyle>
          <a:p>
            <a:pPr lvl="0"/>
            <a:r>
              <a:rPr lang="en-GB" dirty="0"/>
              <a:t>00 Month 0000</a:t>
            </a:r>
          </a:p>
        </p:txBody>
      </p:sp>
      <p:sp>
        <p:nvSpPr>
          <p:cNvPr id="21" name="Text Placeholder 20">
            <a:extLst>
              <a:ext uri="{FF2B5EF4-FFF2-40B4-BE49-F238E27FC236}">
                <a16:creationId xmlns:a16="http://schemas.microsoft.com/office/drawing/2014/main" id="{CA0287EC-C168-324F-9920-E03E7EDD820A}"/>
              </a:ext>
            </a:extLst>
          </p:cNvPr>
          <p:cNvSpPr>
            <a:spLocks noGrp="1"/>
          </p:cNvSpPr>
          <p:nvPr>
            <p:ph type="body" sz="quarter" idx="10" hasCustomPrompt="1"/>
          </p:nvPr>
        </p:nvSpPr>
        <p:spPr>
          <a:xfrm>
            <a:off x="590549" y="1093100"/>
            <a:ext cx="5299263" cy="2503378"/>
          </a:xfrm>
          <a:prstGeom prst="rect">
            <a:avLst/>
          </a:prstGeom>
        </p:spPr>
        <p:txBody>
          <a:bodyPr wrap="square" lIns="0" tIns="0" rIns="0" bIns="0">
            <a:spAutoFit/>
          </a:bodyPr>
          <a:lstStyle>
            <a:lvl1pPr marL="0" indent="0">
              <a:lnSpc>
                <a:spcPct val="80000"/>
              </a:lnSpc>
              <a:defRPr sz="9500" b="1" i="0">
                <a:latin typeface="MTN Brighter Sans ExtraBold" pitchFamily="2" charset="77"/>
              </a:defRPr>
            </a:lvl1pPr>
          </a:lstStyle>
          <a:p>
            <a:pPr lvl="0"/>
            <a:r>
              <a:rPr lang="en-GB" dirty="0"/>
              <a:t>Click to edit title</a:t>
            </a:r>
          </a:p>
        </p:txBody>
      </p:sp>
    </p:spTree>
    <p:extLst>
      <p:ext uri="{BB962C8B-B14F-4D97-AF65-F5344CB8AC3E}">
        <p14:creationId xmlns:p14="http://schemas.microsoft.com/office/powerpoint/2010/main" val="981638205"/>
      </p:ext>
    </p:extLst>
  </p:cSld>
  <p:clrMapOvr>
    <a:masterClrMapping/>
  </p:clrMapOvr>
  <p:transition spd="med"/>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Divider Slide">
    <p:bg>
      <p:bgPr>
        <a:solidFill>
          <a:srgbClr val="FECD07"/>
        </a:solidFill>
        <a:effectLst/>
      </p:bgPr>
    </p:bg>
    <p:spTree>
      <p:nvGrpSpPr>
        <p:cNvPr id="1" name=""/>
        <p:cNvGrpSpPr/>
        <p:nvPr/>
      </p:nvGrpSpPr>
      <p:grpSpPr>
        <a:xfrm>
          <a:off x="0" y="0"/>
          <a:ext cx="0" cy="0"/>
          <a:chOff x="0" y="0"/>
          <a:chExt cx="0" cy="0"/>
        </a:xfrm>
      </p:grpSpPr>
      <p:sp>
        <p:nvSpPr>
          <p:cNvPr id="10" name="Text Placeholder 20">
            <a:extLst>
              <a:ext uri="{FF2B5EF4-FFF2-40B4-BE49-F238E27FC236}">
                <a16:creationId xmlns:a16="http://schemas.microsoft.com/office/drawing/2014/main" id="{F1FE5F78-6385-5C49-88B6-09EE46A8BAC4}"/>
              </a:ext>
            </a:extLst>
          </p:cNvPr>
          <p:cNvSpPr>
            <a:spLocks noGrp="1"/>
          </p:cNvSpPr>
          <p:nvPr>
            <p:ph type="body" sz="quarter" idx="13" hasCustomPrompt="1"/>
          </p:nvPr>
        </p:nvSpPr>
        <p:spPr>
          <a:xfrm>
            <a:off x="5820395" y="6162207"/>
            <a:ext cx="5503353" cy="170688"/>
          </a:xfrm>
          <a:prstGeom prst="rect">
            <a:avLst/>
          </a:prstGeom>
        </p:spPr>
        <p:txBody>
          <a:bodyPr wrap="square" lIns="0" tIns="0" rIns="0" bIns="0">
            <a:spAutoFit/>
          </a:bodyPr>
          <a:lstStyle>
            <a:lvl1pPr marL="0" indent="0" algn="r">
              <a:lnSpc>
                <a:spcPct val="90000"/>
              </a:lnSpc>
              <a:defRPr sz="1200" b="1" i="0">
                <a:latin typeface="MTN Brighter Sans Bold" pitchFamily="2" charset="77"/>
              </a:defRPr>
            </a:lvl1pPr>
          </a:lstStyle>
          <a:p>
            <a:pPr lvl="0"/>
            <a:r>
              <a:rPr lang="en-GB" dirty="0"/>
              <a:t>Click to add presentation title</a:t>
            </a:r>
          </a:p>
        </p:txBody>
      </p:sp>
      <p:sp>
        <p:nvSpPr>
          <p:cNvPr id="9" name="Text Placeholder 20">
            <a:extLst>
              <a:ext uri="{FF2B5EF4-FFF2-40B4-BE49-F238E27FC236}">
                <a16:creationId xmlns:a16="http://schemas.microsoft.com/office/drawing/2014/main" id="{D953D68A-C9AF-AB46-8931-64E7187F8450}"/>
              </a:ext>
            </a:extLst>
          </p:cNvPr>
          <p:cNvSpPr>
            <a:spLocks noGrp="1"/>
          </p:cNvSpPr>
          <p:nvPr>
            <p:ph type="body" sz="quarter" idx="10" hasCustomPrompt="1"/>
          </p:nvPr>
        </p:nvSpPr>
        <p:spPr>
          <a:xfrm>
            <a:off x="3129281" y="2676725"/>
            <a:ext cx="2313579" cy="1698927"/>
          </a:xfrm>
          <a:prstGeom prst="rect">
            <a:avLst/>
          </a:prstGeom>
        </p:spPr>
        <p:txBody>
          <a:bodyPr wrap="square" lIns="0" tIns="0" rIns="0" bIns="0">
            <a:spAutoFit/>
          </a:bodyPr>
          <a:lstStyle>
            <a:lvl1pPr marL="0" indent="0" algn="r">
              <a:lnSpc>
                <a:spcPct val="80000"/>
              </a:lnSpc>
              <a:defRPr sz="13000" b="1" i="0">
                <a:latin typeface="MTN Brighter Sans Bold" pitchFamily="2" charset="77"/>
              </a:defRPr>
            </a:lvl1pPr>
          </a:lstStyle>
          <a:p>
            <a:pPr lvl="0"/>
            <a:r>
              <a:rPr lang="en-GB" dirty="0"/>
              <a:t>01</a:t>
            </a:r>
          </a:p>
        </p:txBody>
      </p:sp>
      <p:sp>
        <p:nvSpPr>
          <p:cNvPr id="8" name="Text Placeholder 20">
            <a:extLst>
              <a:ext uri="{FF2B5EF4-FFF2-40B4-BE49-F238E27FC236}">
                <a16:creationId xmlns:a16="http://schemas.microsoft.com/office/drawing/2014/main" id="{5AFFA046-C8FB-1244-8C6F-B2B7EA438ACC}"/>
              </a:ext>
            </a:extLst>
          </p:cNvPr>
          <p:cNvSpPr>
            <a:spLocks noGrp="1"/>
          </p:cNvSpPr>
          <p:nvPr>
            <p:ph type="body" sz="quarter" idx="12" hasCustomPrompt="1"/>
          </p:nvPr>
        </p:nvSpPr>
        <p:spPr>
          <a:xfrm>
            <a:off x="5820395" y="2673984"/>
            <a:ext cx="4304473" cy="1403654"/>
          </a:xfrm>
          <a:prstGeom prst="rect">
            <a:avLst/>
          </a:prstGeom>
        </p:spPr>
        <p:txBody>
          <a:bodyPr wrap="square" lIns="0" tIns="0" rIns="0" bIns="0">
            <a:spAutoFit/>
          </a:bodyPr>
          <a:lstStyle>
            <a:lvl1pPr marL="0" indent="0">
              <a:lnSpc>
                <a:spcPct val="90000"/>
              </a:lnSpc>
              <a:defRPr sz="5000" b="1" i="0">
                <a:latin typeface="MTN Brighter Sans Bold" pitchFamily="2" charset="77"/>
              </a:defRPr>
            </a:lvl1pPr>
          </a:lstStyle>
          <a:p>
            <a:pPr lvl="0"/>
            <a:r>
              <a:rPr lang="en-GB" dirty="0"/>
              <a:t>Click to add section title</a:t>
            </a:r>
          </a:p>
        </p:txBody>
      </p:sp>
      <p:sp>
        <p:nvSpPr>
          <p:cNvPr id="23" name="Slide Number"/>
          <p:cNvSpPr txBox="1">
            <a:spLocks noGrp="1"/>
          </p:cNvSpPr>
          <p:nvPr>
            <p:ph type="sldNum" sz="quarter" idx="2"/>
          </p:nvPr>
        </p:nvSpPr>
        <p:spPr>
          <a:xfrm>
            <a:off x="11604625" y="6162207"/>
            <a:ext cx="588054" cy="170688"/>
          </a:xfrm>
          <a:prstGeom prst="rect">
            <a:avLst/>
          </a:prstGeom>
          <a:noFill/>
        </p:spPr>
        <p:txBody>
          <a:bodyPr wrap="square" lIns="0" tIns="0" rIns="0" bIns="0">
            <a:spAutoFit/>
          </a:bodyPr>
          <a:lstStyle>
            <a:lvl1pPr algn="l">
              <a:lnSpc>
                <a:spcPct val="90000"/>
              </a:lnSpc>
              <a:defRPr sz="1200" b="1" i="0">
                <a:latin typeface="MTN Brighter Sans Bold" pitchFamily="2" charset="77"/>
                <a:ea typeface="MTN Brighter Sans Bold" pitchFamily="2" charset="77"/>
                <a:cs typeface="MTN Brighter Sans Bold" pitchFamily="2" charset="77"/>
                <a:sym typeface="MTN Brighter Sans ExtraBold"/>
              </a:defRPr>
            </a:lvl1pPr>
          </a:lstStyle>
          <a:p>
            <a:fld id="{86CB4B4D-7CA3-9044-876B-883B54F8677D}" type="slidenum">
              <a:rPr lang="en-ZA" smtClean="0"/>
              <a:pPr/>
              <a:t>‹#›</a:t>
            </a:fld>
            <a:endParaRPr lang="en-ZA" dirty="0"/>
          </a:p>
        </p:txBody>
      </p:sp>
      <p:sp>
        <p:nvSpPr>
          <p:cNvPr id="11" name="Text Placeholder 20">
            <a:extLst>
              <a:ext uri="{FF2B5EF4-FFF2-40B4-BE49-F238E27FC236}">
                <a16:creationId xmlns:a16="http://schemas.microsoft.com/office/drawing/2014/main" id="{BB2CBD6C-58BA-3C45-A331-EA3D7ABDF9A3}"/>
              </a:ext>
            </a:extLst>
          </p:cNvPr>
          <p:cNvSpPr>
            <a:spLocks noGrp="1"/>
          </p:cNvSpPr>
          <p:nvPr>
            <p:ph type="body" sz="quarter" idx="14" hasCustomPrompt="1"/>
          </p:nvPr>
        </p:nvSpPr>
        <p:spPr>
          <a:xfrm>
            <a:off x="309469" y="5422900"/>
            <a:ext cx="1720850" cy="1155700"/>
          </a:xfrm>
          <a:prstGeom prst="rect">
            <a:avLst/>
          </a:prstGeom>
          <a:blipFill>
            <a:blip r:embed="rId2">
              <a:extLst>
                <a:ext uri="{96DAC541-7B7A-43D3-8B79-37D633B846F1}">
                  <asvg:svgBlip xmlns:asvg="http://schemas.microsoft.com/office/drawing/2016/SVG/main" r:embed="rId3"/>
                </a:ext>
              </a:extLst>
            </a:blip>
            <a:stretch>
              <a:fillRect/>
            </a:stretch>
          </a:blipFill>
        </p:spPr>
        <p:txBody>
          <a:bodyPr>
            <a:noAutofit/>
          </a:bodyPr>
          <a:lstStyle>
            <a:lvl1pPr marL="0" indent="0">
              <a:lnSpc>
                <a:spcPct val="100000"/>
              </a:lnSpc>
              <a:defRPr sz="2500" b="1" i="1">
                <a:latin typeface="MTN Brighter Sans Bold" pitchFamily="2" charset="77"/>
              </a:defRPr>
            </a:lvl1pPr>
          </a:lstStyle>
          <a:p>
            <a:pPr lvl="0"/>
            <a:r>
              <a:rPr lang="en-GB" dirty="0"/>
              <a:t> </a:t>
            </a:r>
          </a:p>
        </p:txBody>
      </p:sp>
    </p:spTree>
    <p:extLst>
      <p:ext uri="{BB962C8B-B14F-4D97-AF65-F5344CB8AC3E}">
        <p14:creationId xmlns:p14="http://schemas.microsoft.com/office/powerpoint/2010/main" val="1134034356"/>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Content_1">
    <p:bg>
      <p:bgPr>
        <a:solidFill>
          <a:srgbClr val="FFFFFF"/>
        </a:solidFill>
        <a:effectLst/>
      </p:bgPr>
    </p:bg>
    <p:spTree>
      <p:nvGrpSpPr>
        <p:cNvPr id="1" name=""/>
        <p:cNvGrpSpPr/>
        <p:nvPr/>
      </p:nvGrpSpPr>
      <p:grpSpPr>
        <a:xfrm>
          <a:off x="0" y="0"/>
          <a:ext cx="0" cy="0"/>
          <a:chOff x="0" y="0"/>
          <a:chExt cx="0" cy="0"/>
        </a:xfrm>
      </p:grpSpPr>
      <p:sp>
        <p:nvSpPr>
          <p:cNvPr id="8" name="Text Placeholder 20">
            <a:extLst>
              <a:ext uri="{FF2B5EF4-FFF2-40B4-BE49-F238E27FC236}">
                <a16:creationId xmlns:a16="http://schemas.microsoft.com/office/drawing/2014/main" id="{5AFFA046-C8FB-1244-8C6F-B2B7EA438ACC}"/>
              </a:ext>
            </a:extLst>
          </p:cNvPr>
          <p:cNvSpPr>
            <a:spLocks noGrp="1"/>
          </p:cNvSpPr>
          <p:nvPr userDrawn="1">
            <p:ph type="body" sz="quarter" idx="12" hasCustomPrompt="1"/>
          </p:nvPr>
        </p:nvSpPr>
        <p:spPr>
          <a:xfrm>
            <a:off x="587375" y="513081"/>
            <a:ext cx="11017250" cy="554704"/>
          </a:xfrm>
          <a:prstGeom prst="rect">
            <a:avLst/>
          </a:prstGeom>
        </p:spPr>
        <p:txBody>
          <a:bodyPr wrap="square" lIns="0" tIns="0" rIns="0" bIns="0" anchor="t">
            <a:spAutoFit/>
          </a:bodyPr>
          <a:lstStyle>
            <a:lvl1pPr marL="0" indent="0" algn="l">
              <a:lnSpc>
                <a:spcPct val="90000"/>
              </a:lnSpc>
              <a:defRPr sz="3900" b="1" i="0">
                <a:latin typeface="MTN Brighter Sans Bold" pitchFamily="2" charset="77"/>
              </a:defRPr>
            </a:lvl1pPr>
          </a:lstStyle>
          <a:p>
            <a:pPr lvl="0"/>
            <a:r>
              <a:rPr lang="en-GB" dirty="0"/>
              <a:t>Click to add header</a:t>
            </a:r>
          </a:p>
        </p:txBody>
      </p:sp>
      <p:sp>
        <p:nvSpPr>
          <p:cNvPr id="13" name="Text Placeholder 20">
            <a:extLst>
              <a:ext uri="{FF2B5EF4-FFF2-40B4-BE49-F238E27FC236}">
                <a16:creationId xmlns:a16="http://schemas.microsoft.com/office/drawing/2014/main" id="{4835027B-8811-7543-885F-B953B2352680}"/>
              </a:ext>
            </a:extLst>
          </p:cNvPr>
          <p:cNvSpPr>
            <a:spLocks noGrp="1"/>
          </p:cNvSpPr>
          <p:nvPr userDrawn="1">
            <p:ph type="body" sz="quarter" idx="17" hasCustomPrompt="1"/>
          </p:nvPr>
        </p:nvSpPr>
        <p:spPr>
          <a:xfrm>
            <a:off x="587375" y="1173758"/>
            <a:ext cx="11017250" cy="264496"/>
          </a:xfrm>
          <a:prstGeom prst="rect">
            <a:avLst/>
          </a:prstGeom>
        </p:spPr>
        <p:txBody>
          <a:bodyPr wrap="square" lIns="0" tIns="0" rIns="0" bIns="0" anchor="t">
            <a:spAutoFit/>
          </a:bodyPr>
          <a:lstStyle>
            <a:lvl1pPr marL="0" indent="0" algn="l">
              <a:lnSpc>
                <a:spcPct val="110000"/>
              </a:lnSpc>
              <a:defRPr sz="1600" b="0" i="0">
                <a:latin typeface="MTN Brighter Sans" pitchFamily="2" charset="77"/>
              </a:defRPr>
            </a:lvl1pPr>
          </a:lstStyle>
          <a:p>
            <a:pPr>
              <a:lnSpc>
                <a:spcPct val="110000"/>
              </a:lnSpc>
              <a:defRPr sz="1600">
                <a:latin typeface="MTN Brighter Sans Regular"/>
                <a:ea typeface="MTN Brighter Sans Regular"/>
                <a:cs typeface="MTN Brighter Sans Regular"/>
                <a:sym typeface="MTN Brighter Sans Regular"/>
              </a:defRPr>
            </a:pPr>
            <a:r>
              <a:rPr lang="en-ZA" dirty="0"/>
              <a:t>Click to add copy</a:t>
            </a:r>
          </a:p>
        </p:txBody>
      </p:sp>
      <p:sp>
        <p:nvSpPr>
          <p:cNvPr id="11" name="Rectangle 3">
            <a:extLst>
              <a:ext uri="{FF2B5EF4-FFF2-40B4-BE49-F238E27FC236}">
                <a16:creationId xmlns:a16="http://schemas.microsoft.com/office/drawing/2014/main" id="{2CBF6720-F9A9-F44D-A0CF-E6BACCED4A52}"/>
              </a:ext>
            </a:extLst>
          </p:cNvPr>
          <p:cNvSpPr/>
          <p:nvPr userDrawn="1"/>
        </p:nvSpPr>
        <p:spPr>
          <a:xfrm>
            <a:off x="-3" y="6273800"/>
            <a:ext cx="12192005" cy="584200"/>
          </a:xfrm>
          <a:prstGeom prst="rect">
            <a:avLst/>
          </a:prstGeom>
          <a:solidFill>
            <a:srgbClr val="FFCD05"/>
          </a:solidFill>
          <a:ln w="12700">
            <a:miter lim="400000"/>
          </a:ln>
        </p:spPr>
        <p:txBody>
          <a:bodyPr lIns="45718" tIns="45718" rIns="45718" bIns="45718" anchor="ctr"/>
          <a:lstStyle/>
          <a:p>
            <a:pPr algn="ctr" defTabSz="914377">
              <a:defRPr sz="1200">
                <a:solidFill>
                  <a:srgbClr val="FFCD05"/>
                </a:solidFill>
                <a:latin typeface="Century Gothic"/>
                <a:ea typeface="Century Gothic"/>
                <a:cs typeface="Century Gothic"/>
                <a:sym typeface="Century Gothic"/>
              </a:defRPr>
            </a:pPr>
            <a:endParaRPr/>
          </a:p>
        </p:txBody>
      </p:sp>
      <p:sp>
        <p:nvSpPr>
          <p:cNvPr id="12" name="Text Placeholder 20">
            <a:extLst>
              <a:ext uri="{FF2B5EF4-FFF2-40B4-BE49-F238E27FC236}">
                <a16:creationId xmlns:a16="http://schemas.microsoft.com/office/drawing/2014/main" id="{D83CE854-A712-7E48-BEAF-032FE239601C}"/>
              </a:ext>
            </a:extLst>
          </p:cNvPr>
          <p:cNvSpPr>
            <a:spLocks noGrp="1"/>
          </p:cNvSpPr>
          <p:nvPr userDrawn="1">
            <p:ph type="body" sz="quarter" idx="13" hasCustomPrompt="1"/>
          </p:nvPr>
        </p:nvSpPr>
        <p:spPr>
          <a:xfrm>
            <a:off x="5820395" y="6484496"/>
            <a:ext cx="5503353" cy="170688"/>
          </a:xfrm>
          <a:prstGeom prst="rect">
            <a:avLst/>
          </a:prstGeom>
        </p:spPr>
        <p:txBody>
          <a:bodyPr wrap="square" lIns="0" tIns="0" rIns="0" bIns="0">
            <a:spAutoFit/>
          </a:bodyPr>
          <a:lstStyle>
            <a:lvl1pPr marL="0" indent="0" algn="r">
              <a:lnSpc>
                <a:spcPct val="90000"/>
              </a:lnSpc>
              <a:defRPr sz="1200" b="1" i="0">
                <a:latin typeface="MTN Brighter Sans Bold" pitchFamily="2" charset="77"/>
              </a:defRPr>
            </a:lvl1pPr>
          </a:lstStyle>
          <a:p>
            <a:pPr lvl="0"/>
            <a:r>
              <a:rPr lang="en-GB" dirty="0"/>
              <a:t>Click to add presentation title</a:t>
            </a:r>
          </a:p>
        </p:txBody>
      </p:sp>
      <p:sp>
        <p:nvSpPr>
          <p:cNvPr id="14" name="Slide Number">
            <a:extLst>
              <a:ext uri="{FF2B5EF4-FFF2-40B4-BE49-F238E27FC236}">
                <a16:creationId xmlns:a16="http://schemas.microsoft.com/office/drawing/2014/main" id="{426392A7-B347-C848-BA54-E4033FFAD3F2}"/>
              </a:ext>
            </a:extLst>
          </p:cNvPr>
          <p:cNvSpPr txBox="1">
            <a:spLocks noGrp="1"/>
          </p:cNvSpPr>
          <p:nvPr userDrawn="1">
            <p:ph type="sldNum" sz="quarter" idx="2"/>
          </p:nvPr>
        </p:nvSpPr>
        <p:spPr>
          <a:xfrm>
            <a:off x="11604625" y="6484496"/>
            <a:ext cx="588054" cy="170688"/>
          </a:xfrm>
          <a:prstGeom prst="rect">
            <a:avLst/>
          </a:prstGeom>
          <a:noFill/>
        </p:spPr>
        <p:txBody>
          <a:bodyPr wrap="square" lIns="0" tIns="0" rIns="0" bIns="0">
            <a:spAutoFit/>
          </a:bodyPr>
          <a:lstStyle>
            <a:lvl1pPr algn="l">
              <a:lnSpc>
                <a:spcPct val="90000"/>
              </a:lnSpc>
              <a:defRPr sz="1200" b="1" i="0">
                <a:latin typeface="MTN Brighter Sans Bold" pitchFamily="2" charset="77"/>
                <a:ea typeface="MTN Brighter Sans Bold" pitchFamily="2" charset="77"/>
                <a:cs typeface="MTN Brighter Sans Bold" pitchFamily="2" charset="77"/>
                <a:sym typeface="MTN Brighter Sans ExtraBold"/>
              </a:defRPr>
            </a:lvl1pPr>
          </a:lstStyle>
          <a:p>
            <a:fld id="{86CB4B4D-7CA3-9044-876B-883B54F8677D}" type="slidenum">
              <a:rPr lang="en-ZA" smtClean="0"/>
              <a:pPr/>
              <a:t>‹#›</a:t>
            </a:fld>
            <a:endParaRPr lang="en-ZA" dirty="0"/>
          </a:p>
        </p:txBody>
      </p:sp>
      <p:sp>
        <p:nvSpPr>
          <p:cNvPr id="15" name="Text Placeholder 20">
            <a:extLst>
              <a:ext uri="{FF2B5EF4-FFF2-40B4-BE49-F238E27FC236}">
                <a16:creationId xmlns:a16="http://schemas.microsoft.com/office/drawing/2014/main" id="{21980067-937F-2246-942D-2245E3DB7A0F}"/>
              </a:ext>
            </a:extLst>
          </p:cNvPr>
          <p:cNvSpPr>
            <a:spLocks noGrp="1"/>
          </p:cNvSpPr>
          <p:nvPr userDrawn="1">
            <p:ph type="body" sz="quarter" idx="14" hasCustomPrompt="1"/>
          </p:nvPr>
        </p:nvSpPr>
        <p:spPr>
          <a:xfrm>
            <a:off x="1" y="6273800"/>
            <a:ext cx="869880" cy="584200"/>
          </a:xfrm>
          <a:prstGeom prst="rect">
            <a:avLst/>
          </a:prstGeom>
          <a:blipFill>
            <a:blip r:embed="rId2">
              <a:extLst>
                <a:ext uri="{96DAC541-7B7A-43D3-8B79-37D633B846F1}">
                  <asvg:svgBlip xmlns:asvg="http://schemas.microsoft.com/office/drawing/2016/SVG/main" r:embed="rId3"/>
                </a:ext>
              </a:extLst>
            </a:blip>
            <a:stretch>
              <a:fillRect/>
            </a:stretch>
          </a:blipFill>
        </p:spPr>
        <p:txBody>
          <a:bodyPr>
            <a:noAutofit/>
          </a:bodyPr>
          <a:lstStyle>
            <a:lvl1pPr marL="0" indent="0">
              <a:lnSpc>
                <a:spcPct val="100000"/>
              </a:lnSpc>
              <a:defRPr sz="2500" b="1" i="1">
                <a:latin typeface="MTN Brighter Sans Bold" pitchFamily="2" charset="77"/>
              </a:defRPr>
            </a:lvl1pPr>
          </a:lstStyle>
          <a:p>
            <a:pPr lvl="0"/>
            <a:r>
              <a:rPr lang="en-GB" dirty="0"/>
              <a:t> </a:t>
            </a:r>
          </a:p>
        </p:txBody>
      </p:sp>
    </p:spTree>
    <p:extLst>
      <p:ext uri="{BB962C8B-B14F-4D97-AF65-F5344CB8AC3E}">
        <p14:creationId xmlns:p14="http://schemas.microsoft.com/office/powerpoint/2010/main" val="248037875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5FB3C-E357-454B-823B-8AD23144C6BA}"/>
              </a:ext>
            </a:extLst>
          </p:cNvPr>
          <p:cNvSpPr>
            <a:spLocks noGrp="1"/>
          </p:cNvSpPr>
          <p:nvPr>
            <p:ph type="title"/>
          </p:nvPr>
        </p:nvSpPr>
        <p:spPr/>
        <p:txBody>
          <a:bodyPr/>
          <a:lstStyle/>
          <a:p>
            <a:r>
              <a:rPr lang="en-US"/>
              <a:t>Click to edit Master title style</a:t>
            </a:r>
            <a:endParaRPr lang="en-NG"/>
          </a:p>
        </p:txBody>
      </p:sp>
      <p:sp>
        <p:nvSpPr>
          <p:cNvPr id="3" name="Content Placeholder 2">
            <a:extLst>
              <a:ext uri="{FF2B5EF4-FFF2-40B4-BE49-F238E27FC236}">
                <a16:creationId xmlns:a16="http://schemas.microsoft.com/office/drawing/2014/main" id="{8FB8554E-2C63-449B-9C69-8C9F82A8B24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Date Placeholder 3">
            <a:extLst>
              <a:ext uri="{FF2B5EF4-FFF2-40B4-BE49-F238E27FC236}">
                <a16:creationId xmlns:a16="http://schemas.microsoft.com/office/drawing/2014/main" id="{01E1BC16-6F05-4BBA-96E8-3150B60626C3}"/>
              </a:ext>
            </a:extLst>
          </p:cNvPr>
          <p:cNvSpPr>
            <a:spLocks noGrp="1"/>
          </p:cNvSpPr>
          <p:nvPr>
            <p:ph type="dt" sz="half" idx="10"/>
          </p:nvPr>
        </p:nvSpPr>
        <p:spPr/>
        <p:txBody>
          <a:bodyPr/>
          <a:lstStyle/>
          <a:p>
            <a:endParaRPr lang="en-NG"/>
          </a:p>
        </p:txBody>
      </p:sp>
      <p:sp>
        <p:nvSpPr>
          <p:cNvPr id="5" name="Footer Placeholder 4">
            <a:extLst>
              <a:ext uri="{FF2B5EF4-FFF2-40B4-BE49-F238E27FC236}">
                <a16:creationId xmlns:a16="http://schemas.microsoft.com/office/drawing/2014/main" id="{D3D0066A-B497-471E-B371-BBCD18AB724D}"/>
              </a:ext>
            </a:extLst>
          </p:cNvPr>
          <p:cNvSpPr>
            <a:spLocks noGrp="1"/>
          </p:cNvSpPr>
          <p:nvPr>
            <p:ph type="ftr" sz="quarter" idx="11"/>
          </p:nvPr>
        </p:nvSpPr>
        <p:spPr/>
        <p:txBody>
          <a:bodyPr/>
          <a:lstStyle/>
          <a:p>
            <a:endParaRPr lang="en-NG"/>
          </a:p>
        </p:txBody>
      </p:sp>
      <p:sp>
        <p:nvSpPr>
          <p:cNvPr id="6" name="Slide Number Placeholder 5">
            <a:extLst>
              <a:ext uri="{FF2B5EF4-FFF2-40B4-BE49-F238E27FC236}">
                <a16:creationId xmlns:a16="http://schemas.microsoft.com/office/drawing/2014/main" id="{C38C5931-8BD3-422F-976D-9DC4826278A3}"/>
              </a:ext>
            </a:extLst>
          </p:cNvPr>
          <p:cNvSpPr>
            <a:spLocks noGrp="1"/>
          </p:cNvSpPr>
          <p:nvPr>
            <p:ph type="sldNum" sz="quarter" idx="12"/>
          </p:nvPr>
        </p:nvSpPr>
        <p:spPr/>
        <p:txBody>
          <a:bodyPr/>
          <a:lstStyle/>
          <a:p>
            <a:fld id="{BB7CBD68-49F6-43A8-B299-0D9BC055EF42}" type="slidenum">
              <a:rPr lang="en-NG" smtClean="0"/>
              <a:t>‹#›</a:t>
            </a:fld>
            <a:endParaRPr lang="en-NG"/>
          </a:p>
        </p:txBody>
      </p:sp>
    </p:spTree>
    <p:extLst>
      <p:ext uri="{BB962C8B-B14F-4D97-AF65-F5344CB8AC3E}">
        <p14:creationId xmlns:p14="http://schemas.microsoft.com/office/powerpoint/2010/main" val="1510817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534A1-5EA5-4186-A488-34793061CAC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G"/>
          </a:p>
        </p:txBody>
      </p:sp>
      <p:sp>
        <p:nvSpPr>
          <p:cNvPr id="3" name="Text Placeholder 2">
            <a:extLst>
              <a:ext uri="{FF2B5EF4-FFF2-40B4-BE49-F238E27FC236}">
                <a16:creationId xmlns:a16="http://schemas.microsoft.com/office/drawing/2014/main" id="{952CD70C-371D-451A-B7ED-1FCA13524E6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ED787A-8980-4DEC-AB2B-32EFB3DE5E93}"/>
              </a:ext>
            </a:extLst>
          </p:cNvPr>
          <p:cNvSpPr>
            <a:spLocks noGrp="1"/>
          </p:cNvSpPr>
          <p:nvPr>
            <p:ph type="dt" sz="half" idx="10"/>
          </p:nvPr>
        </p:nvSpPr>
        <p:spPr/>
        <p:txBody>
          <a:bodyPr/>
          <a:lstStyle/>
          <a:p>
            <a:endParaRPr lang="en-NG"/>
          </a:p>
        </p:txBody>
      </p:sp>
      <p:sp>
        <p:nvSpPr>
          <p:cNvPr id="5" name="Footer Placeholder 4">
            <a:extLst>
              <a:ext uri="{FF2B5EF4-FFF2-40B4-BE49-F238E27FC236}">
                <a16:creationId xmlns:a16="http://schemas.microsoft.com/office/drawing/2014/main" id="{662850F8-0D86-47C1-BD5C-172206536C8C}"/>
              </a:ext>
            </a:extLst>
          </p:cNvPr>
          <p:cNvSpPr>
            <a:spLocks noGrp="1"/>
          </p:cNvSpPr>
          <p:nvPr>
            <p:ph type="ftr" sz="quarter" idx="11"/>
          </p:nvPr>
        </p:nvSpPr>
        <p:spPr/>
        <p:txBody>
          <a:bodyPr/>
          <a:lstStyle/>
          <a:p>
            <a:endParaRPr lang="en-NG"/>
          </a:p>
        </p:txBody>
      </p:sp>
      <p:sp>
        <p:nvSpPr>
          <p:cNvPr id="6" name="Slide Number Placeholder 5">
            <a:extLst>
              <a:ext uri="{FF2B5EF4-FFF2-40B4-BE49-F238E27FC236}">
                <a16:creationId xmlns:a16="http://schemas.microsoft.com/office/drawing/2014/main" id="{3FB544E5-71B7-4C78-9A24-54212ACAB39E}"/>
              </a:ext>
            </a:extLst>
          </p:cNvPr>
          <p:cNvSpPr>
            <a:spLocks noGrp="1"/>
          </p:cNvSpPr>
          <p:nvPr>
            <p:ph type="sldNum" sz="quarter" idx="12"/>
          </p:nvPr>
        </p:nvSpPr>
        <p:spPr/>
        <p:txBody>
          <a:bodyPr/>
          <a:lstStyle/>
          <a:p>
            <a:fld id="{BB7CBD68-49F6-43A8-B299-0D9BC055EF42}" type="slidenum">
              <a:rPr lang="en-NG" smtClean="0"/>
              <a:t>‹#›</a:t>
            </a:fld>
            <a:endParaRPr lang="en-NG"/>
          </a:p>
        </p:txBody>
      </p:sp>
    </p:spTree>
    <p:extLst>
      <p:ext uri="{BB962C8B-B14F-4D97-AF65-F5344CB8AC3E}">
        <p14:creationId xmlns:p14="http://schemas.microsoft.com/office/powerpoint/2010/main" val="841104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E27E4-4BBB-4E53-AA47-28A14224A637}"/>
              </a:ext>
            </a:extLst>
          </p:cNvPr>
          <p:cNvSpPr>
            <a:spLocks noGrp="1"/>
          </p:cNvSpPr>
          <p:nvPr>
            <p:ph type="title"/>
          </p:nvPr>
        </p:nvSpPr>
        <p:spPr/>
        <p:txBody>
          <a:bodyPr/>
          <a:lstStyle/>
          <a:p>
            <a:r>
              <a:rPr lang="en-US"/>
              <a:t>Click to edit Master title style</a:t>
            </a:r>
            <a:endParaRPr lang="en-NG"/>
          </a:p>
        </p:txBody>
      </p:sp>
      <p:sp>
        <p:nvSpPr>
          <p:cNvPr id="3" name="Content Placeholder 2">
            <a:extLst>
              <a:ext uri="{FF2B5EF4-FFF2-40B4-BE49-F238E27FC236}">
                <a16:creationId xmlns:a16="http://schemas.microsoft.com/office/drawing/2014/main" id="{3EB1550F-0545-4221-8731-78E1D8C0D4A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Content Placeholder 3">
            <a:extLst>
              <a:ext uri="{FF2B5EF4-FFF2-40B4-BE49-F238E27FC236}">
                <a16:creationId xmlns:a16="http://schemas.microsoft.com/office/drawing/2014/main" id="{3F115220-1D3C-4307-B534-D91D9C8E563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5" name="Date Placeholder 4">
            <a:extLst>
              <a:ext uri="{FF2B5EF4-FFF2-40B4-BE49-F238E27FC236}">
                <a16:creationId xmlns:a16="http://schemas.microsoft.com/office/drawing/2014/main" id="{ED5A7016-9974-4FF8-B3DF-E1810423520D}"/>
              </a:ext>
            </a:extLst>
          </p:cNvPr>
          <p:cNvSpPr>
            <a:spLocks noGrp="1"/>
          </p:cNvSpPr>
          <p:nvPr>
            <p:ph type="dt" sz="half" idx="10"/>
          </p:nvPr>
        </p:nvSpPr>
        <p:spPr/>
        <p:txBody>
          <a:bodyPr/>
          <a:lstStyle/>
          <a:p>
            <a:endParaRPr lang="en-NG"/>
          </a:p>
        </p:txBody>
      </p:sp>
      <p:sp>
        <p:nvSpPr>
          <p:cNvPr id="6" name="Footer Placeholder 5">
            <a:extLst>
              <a:ext uri="{FF2B5EF4-FFF2-40B4-BE49-F238E27FC236}">
                <a16:creationId xmlns:a16="http://schemas.microsoft.com/office/drawing/2014/main" id="{B53C9113-D360-48A1-9484-64619BA7551D}"/>
              </a:ext>
            </a:extLst>
          </p:cNvPr>
          <p:cNvSpPr>
            <a:spLocks noGrp="1"/>
          </p:cNvSpPr>
          <p:nvPr>
            <p:ph type="ftr" sz="quarter" idx="11"/>
          </p:nvPr>
        </p:nvSpPr>
        <p:spPr/>
        <p:txBody>
          <a:bodyPr/>
          <a:lstStyle/>
          <a:p>
            <a:endParaRPr lang="en-NG"/>
          </a:p>
        </p:txBody>
      </p:sp>
      <p:sp>
        <p:nvSpPr>
          <p:cNvPr id="7" name="Slide Number Placeholder 6">
            <a:extLst>
              <a:ext uri="{FF2B5EF4-FFF2-40B4-BE49-F238E27FC236}">
                <a16:creationId xmlns:a16="http://schemas.microsoft.com/office/drawing/2014/main" id="{C4822E86-7527-4902-8CDA-8C8EA01B3813}"/>
              </a:ext>
            </a:extLst>
          </p:cNvPr>
          <p:cNvSpPr>
            <a:spLocks noGrp="1"/>
          </p:cNvSpPr>
          <p:nvPr>
            <p:ph type="sldNum" sz="quarter" idx="12"/>
          </p:nvPr>
        </p:nvSpPr>
        <p:spPr/>
        <p:txBody>
          <a:bodyPr/>
          <a:lstStyle/>
          <a:p>
            <a:fld id="{BB7CBD68-49F6-43A8-B299-0D9BC055EF42}" type="slidenum">
              <a:rPr lang="en-NG" smtClean="0"/>
              <a:t>‹#›</a:t>
            </a:fld>
            <a:endParaRPr lang="en-NG"/>
          </a:p>
        </p:txBody>
      </p:sp>
    </p:spTree>
    <p:extLst>
      <p:ext uri="{BB962C8B-B14F-4D97-AF65-F5344CB8AC3E}">
        <p14:creationId xmlns:p14="http://schemas.microsoft.com/office/powerpoint/2010/main" val="22555565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70173-3F6D-4446-8B18-A8B2EF1F5BA0}"/>
              </a:ext>
            </a:extLst>
          </p:cNvPr>
          <p:cNvSpPr>
            <a:spLocks noGrp="1"/>
          </p:cNvSpPr>
          <p:nvPr>
            <p:ph type="title"/>
          </p:nvPr>
        </p:nvSpPr>
        <p:spPr>
          <a:xfrm>
            <a:off x="839788" y="365125"/>
            <a:ext cx="10515600" cy="1325563"/>
          </a:xfrm>
        </p:spPr>
        <p:txBody>
          <a:bodyPr/>
          <a:lstStyle/>
          <a:p>
            <a:r>
              <a:rPr lang="en-US"/>
              <a:t>Click to edit Master title style</a:t>
            </a:r>
            <a:endParaRPr lang="en-NG"/>
          </a:p>
        </p:txBody>
      </p:sp>
      <p:sp>
        <p:nvSpPr>
          <p:cNvPr id="3" name="Text Placeholder 2">
            <a:extLst>
              <a:ext uri="{FF2B5EF4-FFF2-40B4-BE49-F238E27FC236}">
                <a16:creationId xmlns:a16="http://schemas.microsoft.com/office/drawing/2014/main" id="{0F7158ED-1078-42C2-BCF4-A76E78E0EC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DC8F8D-AC41-420C-A58D-BB667BA83A5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5" name="Text Placeholder 4">
            <a:extLst>
              <a:ext uri="{FF2B5EF4-FFF2-40B4-BE49-F238E27FC236}">
                <a16:creationId xmlns:a16="http://schemas.microsoft.com/office/drawing/2014/main" id="{DFB7C60A-9A96-48C3-AD7B-4DFF1E358F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38999B9-351B-4C10-8657-B7F200DAD3D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7" name="Date Placeholder 6">
            <a:extLst>
              <a:ext uri="{FF2B5EF4-FFF2-40B4-BE49-F238E27FC236}">
                <a16:creationId xmlns:a16="http://schemas.microsoft.com/office/drawing/2014/main" id="{A176A284-FE41-43C2-9DA1-65285CB61918}"/>
              </a:ext>
            </a:extLst>
          </p:cNvPr>
          <p:cNvSpPr>
            <a:spLocks noGrp="1"/>
          </p:cNvSpPr>
          <p:nvPr>
            <p:ph type="dt" sz="half" idx="10"/>
          </p:nvPr>
        </p:nvSpPr>
        <p:spPr/>
        <p:txBody>
          <a:bodyPr/>
          <a:lstStyle/>
          <a:p>
            <a:endParaRPr lang="en-NG"/>
          </a:p>
        </p:txBody>
      </p:sp>
      <p:sp>
        <p:nvSpPr>
          <p:cNvPr id="8" name="Footer Placeholder 7">
            <a:extLst>
              <a:ext uri="{FF2B5EF4-FFF2-40B4-BE49-F238E27FC236}">
                <a16:creationId xmlns:a16="http://schemas.microsoft.com/office/drawing/2014/main" id="{23829B4F-7EA1-42B1-925D-BB983F01724A}"/>
              </a:ext>
            </a:extLst>
          </p:cNvPr>
          <p:cNvSpPr>
            <a:spLocks noGrp="1"/>
          </p:cNvSpPr>
          <p:nvPr>
            <p:ph type="ftr" sz="quarter" idx="11"/>
          </p:nvPr>
        </p:nvSpPr>
        <p:spPr/>
        <p:txBody>
          <a:bodyPr/>
          <a:lstStyle/>
          <a:p>
            <a:endParaRPr lang="en-NG"/>
          </a:p>
        </p:txBody>
      </p:sp>
      <p:sp>
        <p:nvSpPr>
          <p:cNvPr id="9" name="Slide Number Placeholder 8">
            <a:extLst>
              <a:ext uri="{FF2B5EF4-FFF2-40B4-BE49-F238E27FC236}">
                <a16:creationId xmlns:a16="http://schemas.microsoft.com/office/drawing/2014/main" id="{6533C54F-FD64-41B6-87E7-BFD5E36BDED4}"/>
              </a:ext>
            </a:extLst>
          </p:cNvPr>
          <p:cNvSpPr>
            <a:spLocks noGrp="1"/>
          </p:cNvSpPr>
          <p:nvPr>
            <p:ph type="sldNum" sz="quarter" idx="12"/>
          </p:nvPr>
        </p:nvSpPr>
        <p:spPr/>
        <p:txBody>
          <a:bodyPr/>
          <a:lstStyle/>
          <a:p>
            <a:fld id="{BB7CBD68-49F6-43A8-B299-0D9BC055EF42}" type="slidenum">
              <a:rPr lang="en-NG" smtClean="0"/>
              <a:t>‹#›</a:t>
            </a:fld>
            <a:endParaRPr lang="en-NG"/>
          </a:p>
        </p:txBody>
      </p:sp>
    </p:spTree>
    <p:extLst>
      <p:ext uri="{BB962C8B-B14F-4D97-AF65-F5344CB8AC3E}">
        <p14:creationId xmlns:p14="http://schemas.microsoft.com/office/powerpoint/2010/main" val="42500305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8ABF0-676B-4DE5-8A50-6049F33E9EA5}"/>
              </a:ext>
            </a:extLst>
          </p:cNvPr>
          <p:cNvSpPr>
            <a:spLocks noGrp="1"/>
          </p:cNvSpPr>
          <p:nvPr>
            <p:ph type="title"/>
          </p:nvPr>
        </p:nvSpPr>
        <p:spPr/>
        <p:txBody>
          <a:bodyPr/>
          <a:lstStyle/>
          <a:p>
            <a:r>
              <a:rPr lang="en-US"/>
              <a:t>Click to edit Master title style</a:t>
            </a:r>
            <a:endParaRPr lang="en-NG"/>
          </a:p>
        </p:txBody>
      </p:sp>
      <p:sp>
        <p:nvSpPr>
          <p:cNvPr id="3" name="Date Placeholder 2">
            <a:extLst>
              <a:ext uri="{FF2B5EF4-FFF2-40B4-BE49-F238E27FC236}">
                <a16:creationId xmlns:a16="http://schemas.microsoft.com/office/drawing/2014/main" id="{F4CC15D3-4B3B-4BA7-A731-FD34B5972A0D}"/>
              </a:ext>
            </a:extLst>
          </p:cNvPr>
          <p:cNvSpPr>
            <a:spLocks noGrp="1"/>
          </p:cNvSpPr>
          <p:nvPr>
            <p:ph type="dt" sz="half" idx="10"/>
          </p:nvPr>
        </p:nvSpPr>
        <p:spPr/>
        <p:txBody>
          <a:bodyPr/>
          <a:lstStyle/>
          <a:p>
            <a:endParaRPr lang="en-NG"/>
          </a:p>
        </p:txBody>
      </p:sp>
      <p:sp>
        <p:nvSpPr>
          <p:cNvPr id="4" name="Footer Placeholder 3">
            <a:extLst>
              <a:ext uri="{FF2B5EF4-FFF2-40B4-BE49-F238E27FC236}">
                <a16:creationId xmlns:a16="http://schemas.microsoft.com/office/drawing/2014/main" id="{87DA58BE-85E2-41F0-B829-EEE2EFC94E7C}"/>
              </a:ext>
            </a:extLst>
          </p:cNvPr>
          <p:cNvSpPr>
            <a:spLocks noGrp="1"/>
          </p:cNvSpPr>
          <p:nvPr>
            <p:ph type="ftr" sz="quarter" idx="11"/>
          </p:nvPr>
        </p:nvSpPr>
        <p:spPr/>
        <p:txBody>
          <a:bodyPr/>
          <a:lstStyle/>
          <a:p>
            <a:endParaRPr lang="en-NG"/>
          </a:p>
        </p:txBody>
      </p:sp>
      <p:sp>
        <p:nvSpPr>
          <p:cNvPr id="5" name="Slide Number Placeholder 4">
            <a:extLst>
              <a:ext uri="{FF2B5EF4-FFF2-40B4-BE49-F238E27FC236}">
                <a16:creationId xmlns:a16="http://schemas.microsoft.com/office/drawing/2014/main" id="{56C91308-C36E-4369-878D-EE683DE9745D}"/>
              </a:ext>
            </a:extLst>
          </p:cNvPr>
          <p:cNvSpPr>
            <a:spLocks noGrp="1"/>
          </p:cNvSpPr>
          <p:nvPr>
            <p:ph type="sldNum" sz="quarter" idx="12"/>
          </p:nvPr>
        </p:nvSpPr>
        <p:spPr/>
        <p:txBody>
          <a:bodyPr/>
          <a:lstStyle/>
          <a:p>
            <a:fld id="{BB7CBD68-49F6-43A8-B299-0D9BC055EF42}" type="slidenum">
              <a:rPr lang="en-NG" smtClean="0"/>
              <a:t>‹#›</a:t>
            </a:fld>
            <a:endParaRPr lang="en-NG"/>
          </a:p>
        </p:txBody>
      </p:sp>
    </p:spTree>
    <p:extLst>
      <p:ext uri="{BB962C8B-B14F-4D97-AF65-F5344CB8AC3E}">
        <p14:creationId xmlns:p14="http://schemas.microsoft.com/office/powerpoint/2010/main" val="40581364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8326BA-9F4C-41AA-A9C7-361422221AE5}"/>
              </a:ext>
            </a:extLst>
          </p:cNvPr>
          <p:cNvSpPr>
            <a:spLocks noGrp="1"/>
          </p:cNvSpPr>
          <p:nvPr>
            <p:ph type="dt" sz="half" idx="10"/>
          </p:nvPr>
        </p:nvSpPr>
        <p:spPr/>
        <p:txBody>
          <a:bodyPr/>
          <a:lstStyle/>
          <a:p>
            <a:endParaRPr lang="en-NG"/>
          </a:p>
        </p:txBody>
      </p:sp>
      <p:sp>
        <p:nvSpPr>
          <p:cNvPr id="3" name="Footer Placeholder 2">
            <a:extLst>
              <a:ext uri="{FF2B5EF4-FFF2-40B4-BE49-F238E27FC236}">
                <a16:creationId xmlns:a16="http://schemas.microsoft.com/office/drawing/2014/main" id="{47E033EB-B1A5-4F9A-A1BA-4E9D533CEEF0}"/>
              </a:ext>
            </a:extLst>
          </p:cNvPr>
          <p:cNvSpPr>
            <a:spLocks noGrp="1"/>
          </p:cNvSpPr>
          <p:nvPr>
            <p:ph type="ftr" sz="quarter" idx="11"/>
          </p:nvPr>
        </p:nvSpPr>
        <p:spPr/>
        <p:txBody>
          <a:bodyPr/>
          <a:lstStyle/>
          <a:p>
            <a:endParaRPr lang="en-NG"/>
          </a:p>
        </p:txBody>
      </p:sp>
      <p:sp>
        <p:nvSpPr>
          <p:cNvPr id="4" name="Slide Number Placeholder 3">
            <a:extLst>
              <a:ext uri="{FF2B5EF4-FFF2-40B4-BE49-F238E27FC236}">
                <a16:creationId xmlns:a16="http://schemas.microsoft.com/office/drawing/2014/main" id="{194F39A1-1B5F-472C-8727-2BB14C9A3A1D}"/>
              </a:ext>
            </a:extLst>
          </p:cNvPr>
          <p:cNvSpPr>
            <a:spLocks noGrp="1"/>
          </p:cNvSpPr>
          <p:nvPr>
            <p:ph type="sldNum" sz="quarter" idx="12"/>
          </p:nvPr>
        </p:nvSpPr>
        <p:spPr/>
        <p:txBody>
          <a:bodyPr/>
          <a:lstStyle/>
          <a:p>
            <a:fld id="{BB7CBD68-49F6-43A8-B299-0D9BC055EF42}" type="slidenum">
              <a:rPr lang="en-NG" smtClean="0"/>
              <a:t>‹#›</a:t>
            </a:fld>
            <a:endParaRPr lang="en-NG"/>
          </a:p>
        </p:txBody>
      </p:sp>
    </p:spTree>
    <p:extLst>
      <p:ext uri="{BB962C8B-B14F-4D97-AF65-F5344CB8AC3E}">
        <p14:creationId xmlns:p14="http://schemas.microsoft.com/office/powerpoint/2010/main" val="5109964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C29D4-E76F-40FD-BC64-3EA2A229A8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G"/>
          </a:p>
        </p:txBody>
      </p:sp>
      <p:sp>
        <p:nvSpPr>
          <p:cNvPr id="3" name="Content Placeholder 2">
            <a:extLst>
              <a:ext uri="{FF2B5EF4-FFF2-40B4-BE49-F238E27FC236}">
                <a16:creationId xmlns:a16="http://schemas.microsoft.com/office/drawing/2014/main" id="{39CBAFEF-1CA7-446A-BA62-8AB8753344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Text Placeholder 3">
            <a:extLst>
              <a:ext uri="{FF2B5EF4-FFF2-40B4-BE49-F238E27FC236}">
                <a16:creationId xmlns:a16="http://schemas.microsoft.com/office/drawing/2014/main" id="{275EA982-2C8C-4B76-94AF-F500AE265B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CE9644-B72D-4561-B059-471FB06678A4}"/>
              </a:ext>
            </a:extLst>
          </p:cNvPr>
          <p:cNvSpPr>
            <a:spLocks noGrp="1"/>
          </p:cNvSpPr>
          <p:nvPr>
            <p:ph type="dt" sz="half" idx="10"/>
          </p:nvPr>
        </p:nvSpPr>
        <p:spPr/>
        <p:txBody>
          <a:bodyPr/>
          <a:lstStyle/>
          <a:p>
            <a:endParaRPr lang="en-NG"/>
          </a:p>
        </p:txBody>
      </p:sp>
      <p:sp>
        <p:nvSpPr>
          <p:cNvPr id="6" name="Footer Placeholder 5">
            <a:extLst>
              <a:ext uri="{FF2B5EF4-FFF2-40B4-BE49-F238E27FC236}">
                <a16:creationId xmlns:a16="http://schemas.microsoft.com/office/drawing/2014/main" id="{C26FBF09-799E-4523-84C6-B1E7CC3A1466}"/>
              </a:ext>
            </a:extLst>
          </p:cNvPr>
          <p:cNvSpPr>
            <a:spLocks noGrp="1"/>
          </p:cNvSpPr>
          <p:nvPr>
            <p:ph type="ftr" sz="quarter" idx="11"/>
          </p:nvPr>
        </p:nvSpPr>
        <p:spPr/>
        <p:txBody>
          <a:bodyPr/>
          <a:lstStyle/>
          <a:p>
            <a:endParaRPr lang="en-NG"/>
          </a:p>
        </p:txBody>
      </p:sp>
      <p:sp>
        <p:nvSpPr>
          <p:cNvPr id="7" name="Slide Number Placeholder 6">
            <a:extLst>
              <a:ext uri="{FF2B5EF4-FFF2-40B4-BE49-F238E27FC236}">
                <a16:creationId xmlns:a16="http://schemas.microsoft.com/office/drawing/2014/main" id="{2E898AD4-49A1-461C-91ED-5C14AE1C19D6}"/>
              </a:ext>
            </a:extLst>
          </p:cNvPr>
          <p:cNvSpPr>
            <a:spLocks noGrp="1"/>
          </p:cNvSpPr>
          <p:nvPr>
            <p:ph type="sldNum" sz="quarter" idx="12"/>
          </p:nvPr>
        </p:nvSpPr>
        <p:spPr/>
        <p:txBody>
          <a:bodyPr/>
          <a:lstStyle/>
          <a:p>
            <a:fld id="{BB7CBD68-49F6-43A8-B299-0D9BC055EF42}" type="slidenum">
              <a:rPr lang="en-NG" smtClean="0"/>
              <a:t>‹#›</a:t>
            </a:fld>
            <a:endParaRPr lang="en-NG"/>
          </a:p>
        </p:txBody>
      </p:sp>
    </p:spTree>
    <p:extLst>
      <p:ext uri="{BB962C8B-B14F-4D97-AF65-F5344CB8AC3E}">
        <p14:creationId xmlns:p14="http://schemas.microsoft.com/office/powerpoint/2010/main" val="7405120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DFFD9-7F93-4D9C-8F28-9CFD7D72F9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G"/>
          </a:p>
        </p:txBody>
      </p:sp>
      <p:sp>
        <p:nvSpPr>
          <p:cNvPr id="3" name="Picture Placeholder 2">
            <a:extLst>
              <a:ext uri="{FF2B5EF4-FFF2-40B4-BE49-F238E27FC236}">
                <a16:creationId xmlns:a16="http://schemas.microsoft.com/office/drawing/2014/main" id="{A94CA46E-B944-4866-9CBD-4D1172F9D9D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G"/>
          </a:p>
        </p:txBody>
      </p:sp>
      <p:sp>
        <p:nvSpPr>
          <p:cNvPr id="4" name="Text Placeholder 3">
            <a:extLst>
              <a:ext uri="{FF2B5EF4-FFF2-40B4-BE49-F238E27FC236}">
                <a16:creationId xmlns:a16="http://schemas.microsoft.com/office/drawing/2014/main" id="{5406F527-8C89-472A-9F3D-0B289E7BA0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B99EDC-C4D7-44DE-9446-AB9D36B5BC08}"/>
              </a:ext>
            </a:extLst>
          </p:cNvPr>
          <p:cNvSpPr>
            <a:spLocks noGrp="1"/>
          </p:cNvSpPr>
          <p:nvPr>
            <p:ph type="dt" sz="half" idx="10"/>
          </p:nvPr>
        </p:nvSpPr>
        <p:spPr/>
        <p:txBody>
          <a:bodyPr/>
          <a:lstStyle/>
          <a:p>
            <a:endParaRPr lang="en-NG"/>
          </a:p>
        </p:txBody>
      </p:sp>
      <p:sp>
        <p:nvSpPr>
          <p:cNvPr id="6" name="Footer Placeholder 5">
            <a:extLst>
              <a:ext uri="{FF2B5EF4-FFF2-40B4-BE49-F238E27FC236}">
                <a16:creationId xmlns:a16="http://schemas.microsoft.com/office/drawing/2014/main" id="{ECEE36E2-F18D-4472-BBEB-ED7ABD40B2F6}"/>
              </a:ext>
            </a:extLst>
          </p:cNvPr>
          <p:cNvSpPr>
            <a:spLocks noGrp="1"/>
          </p:cNvSpPr>
          <p:nvPr>
            <p:ph type="ftr" sz="quarter" idx="11"/>
          </p:nvPr>
        </p:nvSpPr>
        <p:spPr/>
        <p:txBody>
          <a:bodyPr/>
          <a:lstStyle/>
          <a:p>
            <a:endParaRPr lang="en-NG"/>
          </a:p>
        </p:txBody>
      </p:sp>
      <p:sp>
        <p:nvSpPr>
          <p:cNvPr id="7" name="Slide Number Placeholder 6">
            <a:extLst>
              <a:ext uri="{FF2B5EF4-FFF2-40B4-BE49-F238E27FC236}">
                <a16:creationId xmlns:a16="http://schemas.microsoft.com/office/drawing/2014/main" id="{7212235F-2CAB-4A5C-BD20-F54FDC9BFA2D}"/>
              </a:ext>
            </a:extLst>
          </p:cNvPr>
          <p:cNvSpPr>
            <a:spLocks noGrp="1"/>
          </p:cNvSpPr>
          <p:nvPr>
            <p:ph type="sldNum" sz="quarter" idx="12"/>
          </p:nvPr>
        </p:nvSpPr>
        <p:spPr/>
        <p:txBody>
          <a:bodyPr/>
          <a:lstStyle/>
          <a:p>
            <a:fld id="{BB7CBD68-49F6-43A8-B299-0D9BC055EF42}" type="slidenum">
              <a:rPr lang="en-NG" smtClean="0"/>
              <a:t>‹#›</a:t>
            </a:fld>
            <a:endParaRPr lang="en-NG"/>
          </a:p>
        </p:txBody>
      </p:sp>
    </p:spTree>
    <p:extLst>
      <p:ext uri="{BB962C8B-B14F-4D97-AF65-F5344CB8AC3E}">
        <p14:creationId xmlns:p14="http://schemas.microsoft.com/office/powerpoint/2010/main" val="4262976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A4E830-74D0-4621-A672-C88F4F35B7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G"/>
          </a:p>
        </p:txBody>
      </p:sp>
      <p:sp>
        <p:nvSpPr>
          <p:cNvPr id="3" name="Text Placeholder 2">
            <a:extLst>
              <a:ext uri="{FF2B5EF4-FFF2-40B4-BE49-F238E27FC236}">
                <a16:creationId xmlns:a16="http://schemas.microsoft.com/office/drawing/2014/main" id="{3B89AB4D-D0BE-4B4F-800F-AD8DD6AA64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Date Placeholder 3">
            <a:extLst>
              <a:ext uri="{FF2B5EF4-FFF2-40B4-BE49-F238E27FC236}">
                <a16:creationId xmlns:a16="http://schemas.microsoft.com/office/drawing/2014/main" id="{8E8FB48F-F816-406D-BFD9-E55EF8B8F7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NG"/>
          </a:p>
        </p:txBody>
      </p:sp>
      <p:sp>
        <p:nvSpPr>
          <p:cNvPr id="5" name="Footer Placeholder 4">
            <a:extLst>
              <a:ext uri="{FF2B5EF4-FFF2-40B4-BE49-F238E27FC236}">
                <a16:creationId xmlns:a16="http://schemas.microsoft.com/office/drawing/2014/main" id="{375383F7-22D9-47F2-87E0-F896862F5EC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G"/>
          </a:p>
        </p:txBody>
      </p:sp>
      <p:sp>
        <p:nvSpPr>
          <p:cNvPr id="6" name="Slide Number Placeholder 5">
            <a:extLst>
              <a:ext uri="{FF2B5EF4-FFF2-40B4-BE49-F238E27FC236}">
                <a16:creationId xmlns:a16="http://schemas.microsoft.com/office/drawing/2014/main" id="{04A3419E-4900-4E6A-B6E2-21F7E0B26A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7CBD68-49F6-43A8-B299-0D9BC055EF42}" type="slidenum">
              <a:rPr lang="en-NG" smtClean="0"/>
              <a:t>‹#›</a:t>
            </a:fld>
            <a:endParaRPr lang="en-NG"/>
          </a:p>
        </p:txBody>
      </p:sp>
    </p:spTree>
    <p:extLst>
      <p:ext uri="{BB962C8B-B14F-4D97-AF65-F5344CB8AC3E}">
        <p14:creationId xmlns:p14="http://schemas.microsoft.com/office/powerpoint/2010/main" val="6658928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E7AD2B8-3AC0-BD4A-A880-6341ED400E92}"/>
              </a:ext>
            </a:extLst>
          </p:cNvPr>
          <p:cNvSpPr>
            <a:spLocks noGrp="1"/>
          </p:cNvSpPr>
          <p:nvPr>
            <p:ph type="body" sz="quarter" idx="13"/>
          </p:nvPr>
        </p:nvSpPr>
        <p:spPr>
          <a:xfrm>
            <a:off x="10181056" y="5422900"/>
            <a:ext cx="1720850" cy="1155700"/>
          </a:xfrm>
        </p:spPr>
        <p:txBody>
          <a:bodyPr/>
          <a:lstStyle/>
          <a:p>
            <a:pPr>
              <a:buNone/>
            </a:pPr>
            <a:endParaRPr lang="en-GB" dirty="0"/>
          </a:p>
        </p:txBody>
      </p:sp>
      <p:sp>
        <p:nvSpPr>
          <p:cNvPr id="15" name="Text Placeholder 14">
            <a:extLst>
              <a:ext uri="{FF2B5EF4-FFF2-40B4-BE49-F238E27FC236}">
                <a16:creationId xmlns:a16="http://schemas.microsoft.com/office/drawing/2014/main" id="{A57FDEB2-CB60-7541-ABBF-264E232423D1}"/>
              </a:ext>
            </a:extLst>
          </p:cNvPr>
          <p:cNvSpPr>
            <a:spLocks noGrp="1"/>
          </p:cNvSpPr>
          <p:nvPr>
            <p:ph type="body" sz="quarter" idx="12"/>
          </p:nvPr>
        </p:nvSpPr>
        <p:spPr>
          <a:xfrm>
            <a:off x="290094" y="6193880"/>
            <a:ext cx="9197262" cy="384721"/>
          </a:xfrm>
        </p:spPr>
        <p:txBody>
          <a:bodyPr/>
          <a:lstStyle/>
          <a:p>
            <a:r>
              <a:rPr lang="en-GB" dirty="0"/>
              <a:t>February 2023</a:t>
            </a:r>
          </a:p>
        </p:txBody>
      </p:sp>
      <p:sp>
        <p:nvSpPr>
          <p:cNvPr id="7" name="Text Placeholder 6">
            <a:extLst>
              <a:ext uri="{FF2B5EF4-FFF2-40B4-BE49-F238E27FC236}">
                <a16:creationId xmlns:a16="http://schemas.microsoft.com/office/drawing/2014/main" id="{C595C2E5-54EC-1744-8468-49045B159ABB}"/>
              </a:ext>
            </a:extLst>
          </p:cNvPr>
          <p:cNvSpPr>
            <a:spLocks noGrp="1"/>
          </p:cNvSpPr>
          <p:nvPr>
            <p:ph type="body" sz="quarter" idx="10"/>
          </p:nvPr>
        </p:nvSpPr>
        <p:spPr>
          <a:xfrm>
            <a:off x="0" y="279399"/>
            <a:ext cx="12038954" cy="4668329"/>
          </a:xfrm>
        </p:spPr>
        <p:txBody>
          <a:bodyPr/>
          <a:lstStyle/>
          <a:p>
            <a:pPr lvl="0">
              <a:defRPr/>
            </a:pPr>
            <a:endParaRPr lang="en-US" sz="3200" dirty="0">
              <a:solidFill>
                <a:prstClr val="black"/>
              </a:solidFill>
              <a:latin typeface="MTN Brighter Sans ExtraBold" panose="00000900000000000000" pitchFamily="50" charset="0"/>
            </a:endParaRPr>
          </a:p>
          <a:p>
            <a:pPr lvl="0">
              <a:buNone/>
              <a:defRPr/>
            </a:pPr>
            <a:br>
              <a:rPr lang="en-US" sz="3200" dirty="0">
                <a:solidFill>
                  <a:prstClr val="black"/>
                </a:solidFill>
                <a:latin typeface="MTN Brighter Sans ExtraBold" panose="00000900000000000000" pitchFamily="50" charset="0"/>
              </a:rPr>
            </a:br>
            <a:endParaRPr lang="en-US" sz="3200" dirty="0">
              <a:solidFill>
                <a:prstClr val="black"/>
              </a:solidFill>
              <a:latin typeface="MTN Brighter Sans ExtraBold" panose="00000900000000000000" pitchFamily="50" charset="0"/>
            </a:endParaRPr>
          </a:p>
          <a:p>
            <a:pPr lvl="0">
              <a:buNone/>
              <a:defRPr/>
            </a:pPr>
            <a:r>
              <a:rPr lang="en-US" sz="3200" dirty="0">
                <a:solidFill>
                  <a:prstClr val="black"/>
                </a:solidFill>
                <a:latin typeface="MTN Brighter Sans ExtraBold" panose="00000900000000000000" pitchFamily="50" charset="0"/>
              </a:rPr>
              <a:t>    High Volume Journey Digitalization</a:t>
            </a:r>
            <a:br>
              <a:rPr lang="en-US" sz="3200" dirty="0">
                <a:solidFill>
                  <a:prstClr val="black"/>
                </a:solidFill>
                <a:latin typeface="MTN Brighter Sans ExtraBold" panose="00000900000000000000" pitchFamily="50" charset="0"/>
              </a:rPr>
            </a:br>
            <a:r>
              <a:rPr lang="en-US" sz="3200" dirty="0">
                <a:solidFill>
                  <a:prstClr val="black"/>
                </a:solidFill>
                <a:latin typeface="MTN Brighter Sans ExtraBold" panose="00000900000000000000" pitchFamily="50" charset="0"/>
              </a:rPr>
              <a:t>               </a:t>
            </a:r>
          </a:p>
          <a:p>
            <a:pPr lvl="0">
              <a:buNone/>
              <a:defRPr/>
            </a:pPr>
            <a:r>
              <a:rPr lang="en-US" sz="3200" dirty="0">
                <a:solidFill>
                  <a:prstClr val="black"/>
                </a:solidFill>
                <a:latin typeface="MTN Brighter Sans ExtraBold" panose="00000900000000000000" pitchFamily="50" charset="0"/>
              </a:rPr>
              <a:t>                        Biosmart Journey</a:t>
            </a:r>
          </a:p>
          <a:p>
            <a:pPr lvl="0">
              <a:defRPr/>
            </a:pPr>
            <a:endParaRPr lang="en-US" sz="4800" dirty="0">
              <a:solidFill>
                <a:prstClr val="black"/>
              </a:solidFill>
              <a:latin typeface="MTN Brighter Sans ExtraBold" panose="00000900000000000000" pitchFamily="50" charset="0"/>
            </a:endParaRPr>
          </a:p>
          <a:p>
            <a:pPr lvl="0">
              <a:defRPr/>
            </a:pPr>
            <a:endParaRPr lang="en-US" sz="4800" dirty="0">
              <a:solidFill>
                <a:prstClr val="black"/>
              </a:solidFill>
              <a:latin typeface="MTN Brighter Sans ExtraBold" panose="00000900000000000000" pitchFamily="50" charset="0"/>
            </a:endParaRPr>
          </a:p>
          <a:p>
            <a:pPr lvl="0">
              <a:buNone/>
              <a:defRPr/>
            </a:pPr>
            <a:r>
              <a:rPr lang="en-US" sz="2800" dirty="0">
                <a:solidFill>
                  <a:prstClr val="black"/>
                </a:solidFill>
                <a:latin typeface="MTN Brighter Sans ExtraBold" panose="00000900000000000000" pitchFamily="50" charset="0"/>
              </a:rPr>
              <a:t>  Fubu Tribe</a:t>
            </a:r>
          </a:p>
        </p:txBody>
      </p:sp>
      <p:pic>
        <p:nvPicPr>
          <p:cNvPr id="5" name="pasted-image2.png" descr="pasted-image2.png">
            <a:extLst>
              <a:ext uri="{FF2B5EF4-FFF2-40B4-BE49-F238E27FC236}">
                <a16:creationId xmlns:a16="http://schemas.microsoft.com/office/drawing/2014/main" id="{A059AB36-02A1-4B36-83EB-84767D54E807}"/>
              </a:ext>
            </a:extLst>
          </p:cNvPr>
          <p:cNvPicPr>
            <a:picLocks noChangeAspect="1"/>
          </p:cNvPicPr>
          <p:nvPr/>
        </p:nvPicPr>
        <p:blipFill>
          <a:blip r:embed="rId2"/>
          <a:stretch>
            <a:fillRect/>
          </a:stretch>
        </p:blipFill>
        <p:spPr>
          <a:xfrm>
            <a:off x="5655938" y="-108040"/>
            <a:ext cx="4525118" cy="6301920"/>
          </a:xfrm>
          <a:prstGeom prst="rect">
            <a:avLst/>
          </a:prstGeom>
          <a:ln w="12700" cap="flat">
            <a:noFill/>
            <a:miter lim="400000"/>
          </a:ln>
          <a:effectLst/>
        </p:spPr>
      </p:pic>
      <p:pic>
        <p:nvPicPr>
          <p:cNvPr id="6" name="nsey-benajah-eqhkEKsurbo-unsplash.png">
            <a:extLst>
              <a:ext uri="{FF2B5EF4-FFF2-40B4-BE49-F238E27FC236}">
                <a16:creationId xmlns:a16="http://schemas.microsoft.com/office/drawing/2014/main" id="{7242B68E-1EF2-4BF0-8283-8D395BDA627F}"/>
              </a:ext>
            </a:extLst>
          </p:cNvPr>
          <p:cNvPicPr>
            <a:picLocks noChangeAspect="1"/>
          </p:cNvPicPr>
          <p:nvPr/>
        </p:nvPicPr>
        <p:blipFill>
          <a:blip r:embed="rId3" cstate="print">
            <a:extLst>
              <a:ext uri="{28A0092B-C50C-407E-A947-70E740481C1C}">
                <a14:useLocalDpi xmlns:a14="http://schemas.microsoft.com/office/drawing/2010/main" val="0"/>
              </a:ext>
            </a:extLst>
          </a:blip>
          <a:srcRect l="30822" r="30822"/>
          <a:stretch/>
        </p:blipFill>
        <p:spPr>
          <a:xfrm>
            <a:off x="7176656" y="997526"/>
            <a:ext cx="2310700" cy="4530438"/>
          </a:xfrm>
          <a:prstGeom prst="rect">
            <a:avLst/>
          </a:prstGeom>
          <a:ln w="12700" cap="flat">
            <a:noFill/>
            <a:miter lim="400000"/>
          </a:ln>
          <a:effectLst/>
        </p:spPr>
      </p:pic>
    </p:spTree>
    <p:extLst>
      <p:ext uri="{BB962C8B-B14F-4D97-AF65-F5344CB8AC3E}">
        <p14:creationId xmlns:p14="http://schemas.microsoft.com/office/powerpoint/2010/main" val="631223486"/>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8C6C4DE-65CD-A240-BDB2-7382EEB8B4E9}"/>
              </a:ext>
            </a:extLst>
          </p:cNvPr>
          <p:cNvSpPr>
            <a:spLocks noGrp="1"/>
          </p:cNvSpPr>
          <p:nvPr>
            <p:ph type="body" sz="quarter" idx="10"/>
          </p:nvPr>
        </p:nvSpPr>
        <p:spPr>
          <a:xfrm>
            <a:off x="3129281" y="2673984"/>
            <a:ext cx="3404683" cy="797782"/>
          </a:xfrm>
        </p:spPr>
        <p:txBody>
          <a:bodyPr/>
          <a:lstStyle/>
          <a:p>
            <a:pPr>
              <a:buNone/>
            </a:pPr>
            <a:r>
              <a:rPr lang="en-GB" sz="3200" dirty="0"/>
              <a:t>To Be Journey 		</a:t>
            </a:r>
          </a:p>
        </p:txBody>
      </p:sp>
      <p:sp>
        <p:nvSpPr>
          <p:cNvPr id="5" name="Slide Number Placeholder 4">
            <a:extLst>
              <a:ext uri="{FF2B5EF4-FFF2-40B4-BE49-F238E27FC236}">
                <a16:creationId xmlns:a16="http://schemas.microsoft.com/office/drawing/2014/main" id="{2F332630-558E-8C4F-8AE2-E7DD65884EE6}"/>
              </a:ext>
            </a:extLst>
          </p:cNvPr>
          <p:cNvSpPr>
            <a:spLocks noGrp="1"/>
          </p:cNvSpPr>
          <p:nvPr>
            <p:ph type="sldNum" sz="quarter" idx="2"/>
          </p:nvPr>
        </p:nvSpPr>
        <p:spPr/>
        <p:txBody>
          <a:bodyPr/>
          <a:lstStyle/>
          <a:p>
            <a:fld id="{86CB4B4D-7CA3-9044-876B-883B54F8677D}" type="slidenum">
              <a:rPr lang="en-ZA" smtClean="0"/>
              <a:pPr/>
              <a:t>10</a:t>
            </a:fld>
            <a:endParaRPr lang="en-ZA" dirty="0"/>
          </a:p>
        </p:txBody>
      </p:sp>
      <p:sp>
        <p:nvSpPr>
          <p:cNvPr id="8" name="Text Placeholder 7">
            <a:extLst>
              <a:ext uri="{FF2B5EF4-FFF2-40B4-BE49-F238E27FC236}">
                <a16:creationId xmlns:a16="http://schemas.microsoft.com/office/drawing/2014/main" id="{4C65B947-971C-3D4C-BE8A-E16874024E7B}"/>
              </a:ext>
            </a:extLst>
          </p:cNvPr>
          <p:cNvSpPr>
            <a:spLocks noGrp="1"/>
          </p:cNvSpPr>
          <p:nvPr>
            <p:ph type="body" sz="quarter" idx="14"/>
          </p:nvPr>
        </p:nvSpPr>
        <p:spPr/>
        <p:txBody>
          <a:bodyPr/>
          <a:lstStyle/>
          <a:p>
            <a:pPr>
              <a:buNone/>
            </a:pPr>
            <a:endParaRPr lang="en-GB" dirty="0"/>
          </a:p>
        </p:txBody>
      </p:sp>
    </p:spTree>
    <p:extLst>
      <p:ext uri="{BB962C8B-B14F-4D97-AF65-F5344CB8AC3E}">
        <p14:creationId xmlns:p14="http://schemas.microsoft.com/office/powerpoint/2010/main" val="2038184651"/>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2306120849"/>
              </p:ext>
            </p:extLst>
          </p:nvPr>
        </p:nvGraphicFramePr>
        <p:xfrm>
          <a:off x="257452" y="328476"/>
          <a:ext cx="11327907" cy="6439231"/>
        </p:xfrm>
        <a:graphic>
          <a:graphicData uri="http://schemas.openxmlformats.org/drawingml/2006/table">
            <a:tbl>
              <a:tblPr firstRow="1" bandRow="1">
                <a:tableStyleId>{FABFCF23-3B69-468F-B69F-88F6DE6A72F2}</a:tableStyleId>
              </a:tblPr>
              <a:tblGrid>
                <a:gridCol w="1560784">
                  <a:extLst>
                    <a:ext uri="{9D8B030D-6E8A-4147-A177-3AD203B41FA5}">
                      <a16:colId xmlns:a16="http://schemas.microsoft.com/office/drawing/2014/main" val="3156873625"/>
                    </a:ext>
                  </a:extLst>
                </a:gridCol>
                <a:gridCol w="9767123">
                  <a:extLst>
                    <a:ext uri="{9D8B030D-6E8A-4147-A177-3AD203B41FA5}">
                      <a16:colId xmlns:a16="http://schemas.microsoft.com/office/drawing/2014/main" val="3344519595"/>
                    </a:ext>
                  </a:extLst>
                </a:gridCol>
              </a:tblGrid>
              <a:tr h="320706">
                <a:tc>
                  <a:txBody>
                    <a:bodyPr/>
                    <a:lstStyle/>
                    <a:p>
                      <a:pPr algn="r"/>
                      <a:r>
                        <a:rPr lang="en-GB" sz="1600" b="1" dirty="0">
                          <a:latin typeface="MTN Brighter Sans Light" panose="000004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600" b="1" dirty="0">
                          <a:latin typeface="MTN Brighter Sans Light" panose="00000400000000000000" pitchFamily="50" charset="0"/>
                        </a:rPr>
                        <a:t>UC 1 FT _291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876631">
                <a:tc>
                  <a:txBody>
                    <a:bodyPr/>
                    <a:lstStyle/>
                    <a:p>
                      <a:pPr algn="ctr"/>
                      <a:r>
                        <a:rPr lang="en-GB" sz="1100" b="1" dirty="0">
                          <a:latin typeface="MTN Brighter Sans Light" panose="00000400000000000000" pitchFamily="50" charset="0"/>
                        </a:rPr>
                        <a:t>Use Case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0">
                        <a:lnSpc>
                          <a:spcPct val="100000"/>
                        </a:lnSpc>
                        <a:spcBef>
                          <a:spcPts val="0"/>
                        </a:spcBef>
                        <a:spcAft>
                          <a:spcPts val="0"/>
                        </a:spcAft>
                        <a:buClrTx/>
                        <a:buSzTx/>
                        <a:buFontTx/>
                        <a:buNone/>
                        <a:tabLst/>
                        <a:defRPr/>
                      </a:pPr>
                      <a:b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b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Login into MTN Online portal/my mtn app to start sim related service and submit online</a:t>
                      </a:r>
                    </a:p>
                    <a:p>
                      <a:pPr marL="0" marR="0" indent="0" algn="l" defTabSz="914400" rtl="0" fontAlgn="auto" latinLnBrk="0" hangingPunct="0">
                        <a:lnSpc>
                          <a:spcPct val="100000"/>
                        </a:lnSpc>
                        <a:spcBef>
                          <a:spcPts val="0"/>
                        </a:spcBef>
                        <a:spcAft>
                          <a:spcPts val="0"/>
                        </a:spcAft>
                        <a:buClrTx/>
                        <a:buSzTx/>
                        <a:buFontTx/>
                        <a:buNone/>
                        <a:tabLst/>
                      </a:pPr>
                      <a:endParaRPr lang="en-US" sz="1100" b="1" i="0" u="none" strike="noStrike" cap="none" spc="0" baseline="0" dirty="0">
                        <a:solidFill>
                          <a:schemeClr val="dk1"/>
                        </a:solidFill>
                        <a:uFillTx/>
                        <a:latin typeface="MTN Brighter Sans Light" panose="00000400000000000000" pitchFamily="50" charset="0"/>
                        <a:ea typeface="+mn-ea"/>
                        <a:cs typeface="+mn-cs"/>
                        <a:sym typeface="Calibri"/>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7682155"/>
                  </a:ext>
                </a:extLst>
              </a:tr>
              <a:tr h="137028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b="1" dirty="0">
                          <a:latin typeface="MTN Brighter Sans Light" panose="00000400000000000000" pitchFamily="50"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100" b="1" i="0" kern="1200" dirty="0">
                          <a:solidFill>
                            <a:schemeClr val="dk1"/>
                          </a:solidFill>
                          <a:effectLst/>
                          <a:latin typeface="+mn-lt"/>
                          <a:ea typeface="+mn-ea"/>
                          <a:cs typeface="+mn-cs"/>
                        </a:rPr>
                        <a:t>To deploy a Digital platform (mtn online portal/</a:t>
                      </a:r>
                      <a:r>
                        <a:rPr lang="en-US" sz="1100" b="1" i="0" kern="1200" dirty="0" err="1">
                          <a:solidFill>
                            <a:schemeClr val="dk1"/>
                          </a:solidFill>
                          <a:effectLst/>
                          <a:latin typeface="+mn-lt"/>
                          <a:ea typeface="+mn-ea"/>
                          <a:cs typeface="+mn-cs"/>
                        </a:rPr>
                        <a:t>mymtn</a:t>
                      </a:r>
                      <a:r>
                        <a:rPr lang="en-US" sz="1100" b="1" i="0" kern="1200" dirty="0">
                          <a:solidFill>
                            <a:schemeClr val="dk1"/>
                          </a:solidFill>
                          <a:effectLst/>
                          <a:latin typeface="+mn-lt"/>
                          <a:ea typeface="+mn-ea"/>
                          <a:cs typeface="+mn-cs"/>
                        </a:rPr>
                        <a:t> app) where Customers can begin any SIM related service and visit the store to complete the transaction.</a:t>
                      </a:r>
                      <a:br>
                        <a:rPr lang="en-US" sz="1100" b="1" i="0" kern="1200" dirty="0">
                          <a:solidFill>
                            <a:schemeClr val="dk1"/>
                          </a:solidFill>
                          <a:effectLst/>
                          <a:latin typeface="+mn-lt"/>
                          <a:ea typeface="+mn-ea"/>
                          <a:cs typeface="+mn-cs"/>
                        </a:rPr>
                      </a:br>
                      <a:r>
                        <a:rPr lang="en-US" sz="1100" b="1" i="0" kern="1200" dirty="0">
                          <a:solidFill>
                            <a:schemeClr val="dk1"/>
                          </a:solidFill>
                          <a:effectLst/>
                          <a:latin typeface="+mn-lt"/>
                          <a:ea typeface="+mn-ea"/>
                          <a:cs typeface="+mn-cs"/>
                        </a:rPr>
                        <a:t>System will generate a tracking ID for customer upon successfully filling the form which will be presented to an agent in-store.</a:t>
                      </a:r>
                      <a:br>
                        <a:rPr lang="en-US" sz="1100" b="1" i="0" kern="1200" dirty="0">
                          <a:solidFill>
                            <a:schemeClr val="dk1"/>
                          </a:solidFill>
                          <a:effectLst/>
                          <a:latin typeface="+mn-lt"/>
                          <a:ea typeface="+mn-ea"/>
                          <a:cs typeface="+mn-cs"/>
                        </a:rPr>
                      </a:br>
                      <a:r>
                        <a:rPr lang="en-US" sz="1100" b="1" i="0" kern="1200" dirty="0">
                          <a:solidFill>
                            <a:schemeClr val="dk1"/>
                          </a:solidFill>
                          <a:effectLst/>
                          <a:latin typeface="+mn-lt"/>
                          <a:ea typeface="+mn-ea"/>
                          <a:cs typeface="+mn-cs"/>
                        </a:rPr>
                        <a:t>The customer will be able to initiate SIM Services:-</a:t>
                      </a:r>
                      <a:br>
                        <a:rPr lang="en-US" sz="1100" b="1" i="0" kern="1200" dirty="0">
                          <a:solidFill>
                            <a:schemeClr val="dk1"/>
                          </a:solidFill>
                          <a:effectLst/>
                          <a:latin typeface="+mn-lt"/>
                          <a:ea typeface="+mn-ea"/>
                          <a:cs typeface="+mn-cs"/>
                        </a:rPr>
                      </a:br>
                      <a:r>
                        <a:rPr lang="en-US" sz="1100" b="1" i="0" kern="1200" dirty="0">
                          <a:solidFill>
                            <a:schemeClr val="dk1"/>
                          </a:solidFill>
                          <a:effectLst/>
                          <a:latin typeface="+mn-lt"/>
                          <a:ea typeface="+mn-ea"/>
                          <a:cs typeface="+mn-cs"/>
                        </a:rPr>
                        <a:t>SIM Swap</a:t>
                      </a:r>
                      <a:br>
                        <a:rPr lang="en-US" sz="1100" b="1" i="0" kern="1200" dirty="0">
                          <a:solidFill>
                            <a:schemeClr val="dk1"/>
                          </a:solidFill>
                          <a:effectLst/>
                          <a:latin typeface="+mn-lt"/>
                          <a:ea typeface="+mn-ea"/>
                          <a:cs typeface="+mn-cs"/>
                        </a:rPr>
                      </a:br>
                      <a:r>
                        <a:rPr lang="en-US" sz="1100" b="1" i="0" kern="1200" dirty="0">
                          <a:solidFill>
                            <a:schemeClr val="dk1"/>
                          </a:solidFill>
                          <a:effectLst/>
                          <a:latin typeface="+mn-lt"/>
                          <a:ea typeface="+mn-ea"/>
                          <a:cs typeface="+mn-cs"/>
                        </a:rPr>
                        <a:t>MNP</a:t>
                      </a:r>
                      <a:br>
                        <a:rPr lang="en-US" sz="1100" b="1" i="0" kern="1200" dirty="0">
                          <a:solidFill>
                            <a:schemeClr val="dk1"/>
                          </a:solidFill>
                          <a:effectLst/>
                          <a:latin typeface="+mn-lt"/>
                          <a:ea typeface="+mn-ea"/>
                          <a:cs typeface="+mn-cs"/>
                        </a:rPr>
                      </a:br>
                      <a:r>
                        <a:rPr lang="en-US" sz="1100" b="1" i="0" kern="1200" dirty="0">
                          <a:solidFill>
                            <a:schemeClr val="dk1"/>
                          </a:solidFill>
                          <a:effectLst/>
                          <a:latin typeface="+mn-lt"/>
                          <a:ea typeface="+mn-ea"/>
                          <a:cs typeface="+mn-cs"/>
                        </a:rPr>
                        <a:t>SIM Registration</a:t>
                      </a:r>
                    </a:p>
                    <a:p>
                      <a:r>
                        <a:rPr lang="en-US" sz="1100" b="1" i="0" kern="1200" dirty="0">
                          <a:solidFill>
                            <a:schemeClr val="dk1"/>
                          </a:solidFill>
                          <a:effectLst/>
                          <a:latin typeface="+mn-lt"/>
                          <a:ea typeface="+mn-ea"/>
                          <a:cs typeface="+mn-cs"/>
                        </a:rPr>
                        <a:t>Customer shall sign, append fingerprint or capture image as signature .</a:t>
                      </a:r>
                      <a:br>
                        <a:rPr lang="en-US" sz="1100" b="1" i="0" kern="1200" dirty="0">
                          <a:solidFill>
                            <a:schemeClr val="dk1"/>
                          </a:solidFill>
                          <a:effectLst/>
                          <a:latin typeface="+mn-lt"/>
                          <a:ea typeface="+mn-ea"/>
                          <a:cs typeface="+mn-cs"/>
                        </a:rPr>
                      </a:br>
                      <a:r>
                        <a:rPr lang="en-US" sz="1100" b="1" i="0" kern="1200" dirty="0">
                          <a:solidFill>
                            <a:schemeClr val="dk1"/>
                          </a:solidFill>
                          <a:effectLst/>
                          <a:latin typeface="+mn-lt"/>
                          <a:ea typeface="+mn-ea"/>
                          <a:cs typeface="+mn-cs"/>
                        </a:rPr>
                        <a:t>Generate tracking Ref ID on successful submission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21014000"/>
                  </a:ext>
                </a:extLst>
              </a:tr>
              <a:tr h="137028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b="1" dirty="0">
                          <a:latin typeface="MTN Brighter Sans Light" panose="00000400000000000000" pitchFamily="50" charset="0"/>
                        </a:rPr>
                        <a:t>Actors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Customers</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Agents</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MTN online portal</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My MTN app</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CLM</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Biosmart</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ESF</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err="1">
                          <a:solidFill>
                            <a:schemeClr val="dk1"/>
                          </a:solidFill>
                          <a:uFillTx/>
                          <a:latin typeface="MTN Brighter Sans Light" panose="00000400000000000000" pitchFamily="50" charset="0"/>
                          <a:ea typeface="+mn-ea"/>
                          <a:cs typeface="+mn-cs"/>
                          <a:sym typeface="Century Gothic"/>
                        </a:rPr>
                        <a:t>Madapi</a:t>
                      </a:r>
                      <a:endParaRPr lang="en-US" sz="1100" b="1" i="0" u="none" strike="noStrike" cap="none" spc="0" baseline="0" dirty="0">
                        <a:solidFill>
                          <a:schemeClr val="dk1"/>
                        </a:solidFill>
                        <a:uFillTx/>
                        <a:latin typeface="MTN Brighter Sans Light" panose="00000400000000000000" pitchFamily="50" charset="0"/>
                        <a:ea typeface="+mn-ea"/>
                        <a:cs typeface="+mn-cs"/>
                        <a:sym typeface="Century Gothic"/>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90018280"/>
                  </a:ext>
                </a:extLst>
              </a:tr>
              <a:tr h="38675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b="1" dirty="0">
                          <a:latin typeface="MTN Brighter Sans Light" panose="00000400000000000000" pitchFamily="50" charset="0"/>
                        </a:rPr>
                        <a:t>Assumptions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b="1" i="0" u="none" strike="noStrike" cap="none" spc="0" baseline="0" dirty="0">
                          <a:solidFill>
                            <a:schemeClr val="dk1"/>
                          </a:solidFill>
                          <a:uFillTx/>
                          <a:latin typeface="MTN Brighter Sans Light" panose="00000400000000000000" pitchFamily="50" charset="0"/>
                          <a:ea typeface="+mn-ea"/>
                          <a:cs typeface="+mn-cs"/>
                          <a:sym typeface="Century Gothic"/>
                        </a:rPr>
                        <a:t>Existing login process should apply for customers to login</a:t>
                      </a:r>
                      <a:br>
                        <a:rPr lang="en-GB" sz="1100" b="1" i="0" u="none" strike="noStrike" cap="none" spc="0" baseline="0" dirty="0">
                          <a:solidFill>
                            <a:schemeClr val="dk1"/>
                          </a:solidFill>
                          <a:uFillTx/>
                          <a:latin typeface="MTN Brighter Sans Light" panose="00000400000000000000" pitchFamily="50" charset="0"/>
                          <a:ea typeface="+mn-ea"/>
                          <a:cs typeface="+mn-cs"/>
                          <a:sym typeface="Century Gothic"/>
                        </a:rPr>
                      </a:br>
                      <a:r>
                        <a:rPr lang="en-GB" sz="1100" b="1" i="0" u="none" strike="noStrike" cap="none" spc="0" baseline="0" dirty="0">
                          <a:solidFill>
                            <a:schemeClr val="dk1"/>
                          </a:solidFill>
                          <a:uFillTx/>
                          <a:latin typeface="MTN Brighter Sans Light" panose="00000400000000000000" pitchFamily="50" charset="0"/>
                          <a:ea typeface="+mn-ea"/>
                          <a:cs typeface="+mn-cs"/>
                          <a:sym typeface="Century Gothic"/>
                        </a:rPr>
                        <a:t>Customers is able to fill in their details for SIM related services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8185184"/>
                  </a:ext>
                </a:extLst>
              </a:tr>
              <a:tr h="1851347">
                <a:tc>
                  <a:txBody>
                    <a:bodyPr/>
                    <a:lstStyle/>
                    <a:p>
                      <a:pPr algn="ctr"/>
                      <a:r>
                        <a:rPr lang="en-GB" sz="1100" b="1" dirty="0">
                          <a:latin typeface="MTN Brighter Sans Light" panose="00000400000000000000" pitchFamily="50" charset="0"/>
                        </a:rPr>
                        <a:t>        Acceptance Criteria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rPr>
                        <a:t>For SIM Swap, (existing customer will have to log in to the portal using AS-IS log in process).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rPr>
                        <a:t>     For New Reg and MNP, the customer will not need to log in as they do not have their details on the system. They should be able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rPr>
                        <a:t>     to access this from the home page </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rPr>
                        <a:t>Select Service type : SIM Swap, SIM Registration, MNP </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rPr>
                        <a:t>On selecting request type (MNP / SIM Swap / SIM Reg), the system shall present the page for the customer to accept to Terms and Condition</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rPr>
                        <a:t>Where the customer accepts T&amp;C, request, the system displays the applicable request form </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rPr>
                        <a:t>Where the customer do not accept T&amp;C, the customer shall not be able to proceed to fill the request </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rPr>
                        <a:t>Customer name is auto-populated on the form and cannot be edited. This is applicable to existing customers requesting any SIM Related services (SIM Swap), the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rPr>
                        <a:t>     Customer Phone number is auto-populated on the form and cannot be edited. NB: For New Customer (MNP and New SIM Registration). Phone number is not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rPr>
                        <a:t>     auto-populated. There shall be an option to enter phone number to be re-registered. </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rPr>
                        <a:t>Details to be captured on form (Refer to attached form for MNP , SIM Swap and SIM Reg)</a:t>
                      </a:r>
                      <a:endParaRPr lang="en-US" sz="1100" b="1" i="0" kern="1200" dirty="0">
                        <a:solidFill>
                          <a:schemeClr val="dk1"/>
                        </a:solidFill>
                        <a:effectLst/>
                        <a:latin typeface="+mn-lt"/>
                        <a:ea typeface="+mn-ea"/>
                        <a:cs typeface="+mn-cs"/>
                        <a:sym typeface="Century Gothic"/>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3398789"/>
                  </a:ext>
                </a:extLst>
              </a:tr>
            </a:tbl>
          </a:graphicData>
        </a:graphic>
      </p:graphicFrame>
      <p:sp>
        <p:nvSpPr>
          <p:cNvPr id="9" name="Text Placeholder 8">
            <a:extLst>
              <a:ext uri="{FF2B5EF4-FFF2-40B4-BE49-F238E27FC236}">
                <a16:creationId xmlns:a16="http://schemas.microsoft.com/office/drawing/2014/main" id="{C86DCF35-9F07-495D-8846-4D15FDD1CDFC}"/>
              </a:ext>
            </a:extLst>
          </p:cNvPr>
          <p:cNvSpPr>
            <a:spLocks noGrp="1"/>
          </p:cNvSpPr>
          <p:nvPr>
            <p:ph type="body" sz="quarter" idx="14"/>
          </p:nvPr>
        </p:nvSpPr>
        <p:spPr/>
        <p:txBody>
          <a:bodyPr/>
          <a:lstStyle/>
          <a:p>
            <a:pPr>
              <a:buNone/>
            </a:pPr>
            <a:endParaRPr lang="en-US" dirty="0"/>
          </a:p>
        </p:txBody>
      </p:sp>
      <p:sp>
        <p:nvSpPr>
          <p:cNvPr id="7" name="Title 1">
            <a:extLst>
              <a:ext uri="{FF2B5EF4-FFF2-40B4-BE49-F238E27FC236}">
                <a16:creationId xmlns:a16="http://schemas.microsoft.com/office/drawing/2014/main" id="{F41F56B6-C81E-47F2-98C4-B4D3776EAD17}"/>
              </a:ext>
            </a:extLst>
          </p:cNvPr>
          <p:cNvSpPr>
            <a:spLocks noGrp="1"/>
          </p:cNvSpPr>
          <p:nvPr>
            <p:ph type="title" idx="4294967295"/>
          </p:nvPr>
        </p:nvSpPr>
        <p:spPr>
          <a:xfrm>
            <a:off x="0" y="65088"/>
            <a:ext cx="8202967" cy="263386"/>
          </a:xfrm>
          <a:prstGeom prst="rect">
            <a:avLst/>
          </a:prstGeom>
        </p:spPr>
        <p:txBody>
          <a:bodyPr>
            <a:normAutofit fontScale="90000"/>
          </a:bodyPr>
          <a:lstStyle/>
          <a:p>
            <a:r>
              <a:rPr lang="en-US" sz="1800" spc="-150" dirty="0">
                <a:latin typeface="MTN Brighter Sans" panose="00000500000000000000" pitchFamily="50" charset="0"/>
              </a:rPr>
              <a:t>User Stories</a:t>
            </a:r>
          </a:p>
        </p:txBody>
      </p:sp>
      <p:sp>
        <p:nvSpPr>
          <p:cNvPr id="2" name="Slide Number Placeholder 1">
            <a:extLst>
              <a:ext uri="{FF2B5EF4-FFF2-40B4-BE49-F238E27FC236}">
                <a16:creationId xmlns:a16="http://schemas.microsoft.com/office/drawing/2014/main" id="{389CEAFF-DFD4-4AEA-875D-17A60E4778F5}"/>
              </a:ext>
            </a:extLst>
          </p:cNvPr>
          <p:cNvSpPr>
            <a:spLocks noGrp="1"/>
          </p:cNvSpPr>
          <p:nvPr>
            <p:ph type="sldNum" sz="quarter" idx="2"/>
          </p:nvPr>
        </p:nvSpPr>
        <p:spPr/>
        <p:txBody>
          <a:bodyPr/>
          <a:lstStyle/>
          <a:p>
            <a:fld id="{86CB4B4D-7CA3-9044-876B-883B54F8677D}" type="slidenum">
              <a:rPr lang="en-ZA" smtClean="0"/>
              <a:pPr/>
              <a:t>11</a:t>
            </a:fld>
            <a:endParaRPr lang="en-ZA" dirty="0"/>
          </a:p>
        </p:txBody>
      </p:sp>
    </p:spTree>
    <p:extLst>
      <p:ext uri="{BB962C8B-B14F-4D97-AF65-F5344CB8AC3E}">
        <p14:creationId xmlns:p14="http://schemas.microsoft.com/office/powerpoint/2010/main" val="44037307"/>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2872059982"/>
              </p:ext>
            </p:extLst>
          </p:nvPr>
        </p:nvGraphicFramePr>
        <p:xfrm>
          <a:off x="257452" y="328476"/>
          <a:ext cx="11327907" cy="5958840"/>
        </p:xfrm>
        <a:graphic>
          <a:graphicData uri="http://schemas.openxmlformats.org/drawingml/2006/table">
            <a:tbl>
              <a:tblPr firstRow="1" bandRow="1">
                <a:tableStyleId>{FABFCF23-3B69-468F-B69F-88F6DE6A72F2}</a:tableStyleId>
              </a:tblPr>
              <a:tblGrid>
                <a:gridCol w="1560784">
                  <a:extLst>
                    <a:ext uri="{9D8B030D-6E8A-4147-A177-3AD203B41FA5}">
                      <a16:colId xmlns:a16="http://schemas.microsoft.com/office/drawing/2014/main" val="3156873625"/>
                    </a:ext>
                  </a:extLst>
                </a:gridCol>
                <a:gridCol w="9767123">
                  <a:extLst>
                    <a:ext uri="{9D8B030D-6E8A-4147-A177-3AD203B41FA5}">
                      <a16:colId xmlns:a16="http://schemas.microsoft.com/office/drawing/2014/main" val="3344519595"/>
                    </a:ext>
                  </a:extLst>
                </a:gridCol>
              </a:tblGrid>
              <a:tr h="317690">
                <a:tc>
                  <a:txBody>
                    <a:bodyPr/>
                    <a:lstStyle/>
                    <a:p>
                      <a:pPr algn="r"/>
                      <a:r>
                        <a:rPr lang="en-GB" sz="1600" b="1" dirty="0">
                          <a:latin typeface="MTN Brighter Sans Light" panose="000004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600" b="1" dirty="0">
                          <a:latin typeface="MTN Brighter Sans Light" panose="00000400000000000000" pitchFamily="50" charset="0"/>
                        </a:rPr>
                        <a:t>UC 1 FT _291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916469">
                <a:tc>
                  <a:txBody>
                    <a:bodyPr/>
                    <a:lstStyle/>
                    <a:p>
                      <a:pPr algn="ctr"/>
                      <a:r>
                        <a:rPr lang="en-GB" sz="1100" b="1" dirty="0">
                          <a:latin typeface="MTN Brighter Sans Light" panose="00000400000000000000" pitchFamily="50" charset="0"/>
                        </a:rPr>
                        <a:t>Acceptance Criteria </a:t>
                      </a:r>
                      <a:r>
                        <a:rPr lang="en-GB" sz="1100" b="1" dirty="0" err="1">
                          <a:latin typeface="MTN Brighter Sans Light" panose="00000400000000000000" pitchFamily="50" charset="0"/>
                        </a:rPr>
                        <a:t>Cntd</a:t>
                      </a:r>
                      <a:r>
                        <a:rPr lang="en-GB" sz="1100" b="1" dirty="0">
                          <a:latin typeface="MTN Brighter Sans Light" panose="00000400000000000000" pitchFamily="50"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a:solidFill>
                            <a:schemeClr val="dk1"/>
                          </a:solidFill>
                          <a:effectLst/>
                          <a:latin typeface="+mn-lt"/>
                          <a:ea typeface="+mn-ea"/>
                          <a:cs typeface="+mn-cs"/>
                        </a:rPr>
                        <a:t>System present form to customer to fill </a:t>
                      </a:r>
                    </a:p>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a:solidFill>
                            <a:schemeClr val="dk1"/>
                          </a:solidFill>
                          <a:effectLst/>
                          <a:latin typeface="+mn-lt"/>
                          <a:ea typeface="+mn-ea"/>
                          <a:cs typeface="+mn-cs"/>
                        </a:rPr>
                        <a:t>Customer shall capture selfie as part of the form filling process. Selfie shall be captured directly from device camera and not uploaded via device memory </a:t>
                      </a:r>
                    </a:p>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a:solidFill>
                            <a:schemeClr val="dk1"/>
                          </a:solidFill>
                          <a:effectLst/>
                          <a:latin typeface="+mn-lt"/>
                          <a:ea typeface="+mn-ea"/>
                          <a:cs typeface="+mn-cs"/>
                        </a:rPr>
                        <a:t>Customer Submit </a:t>
                      </a:r>
                    </a:p>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a:solidFill>
                            <a:schemeClr val="dk1"/>
                          </a:solidFill>
                          <a:effectLst/>
                          <a:latin typeface="+mn-lt"/>
                          <a:ea typeface="+mn-ea"/>
                          <a:cs typeface="+mn-cs"/>
                        </a:rPr>
                        <a:t>Customer check the consent to update NIN details. Consent shall be applicable and distinct based on the request type selected. Consent for SIM Swap, SIM Reg and MNP below.. Consent content is configurable </a:t>
                      </a:r>
                    </a:p>
                    <a:p>
                      <a:pPr marL="0" marR="0" indent="0" algn="l" defTabSz="914400" rtl="0" fontAlgn="auto" latinLnBrk="0" hangingPunct="0">
                        <a:lnSpc>
                          <a:spcPct val="100000"/>
                        </a:lnSpc>
                        <a:spcBef>
                          <a:spcPts val="0"/>
                        </a:spcBef>
                        <a:spcAft>
                          <a:spcPts val="0"/>
                        </a:spcAft>
                        <a:buClrTx/>
                        <a:buSzTx/>
                        <a:buFont typeface="Arial" panose="020B0604020202020204" pitchFamily="34" charset="0"/>
                        <a:buNone/>
                        <a:tabLst/>
                      </a:pPr>
                      <a:r>
                        <a:rPr lang="en-US" sz="1100" b="1" i="0" kern="1200" dirty="0">
                          <a:solidFill>
                            <a:schemeClr val="dk1"/>
                          </a:solidFill>
                          <a:effectLst/>
                          <a:latin typeface="+mn-lt"/>
                          <a:ea typeface="+mn-ea"/>
                          <a:cs typeface="+mn-cs"/>
                        </a:rPr>
                        <a:t>      For SIM Swap “By providing your NIN, and requesting for SIM Swap, and filling this form, you are consenting to update our SIM Registration Records with your   </a:t>
                      </a:r>
                    </a:p>
                    <a:p>
                      <a:pPr marL="0" marR="0" indent="0" algn="l" defTabSz="914400" rtl="0" fontAlgn="auto" latinLnBrk="0" hangingPunct="0">
                        <a:lnSpc>
                          <a:spcPct val="100000"/>
                        </a:lnSpc>
                        <a:spcBef>
                          <a:spcPts val="0"/>
                        </a:spcBef>
                        <a:spcAft>
                          <a:spcPts val="0"/>
                        </a:spcAft>
                        <a:buClrTx/>
                        <a:buSzTx/>
                        <a:buFont typeface="Arial" panose="020B0604020202020204" pitchFamily="34" charset="0"/>
                        <a:buNone/>
                        <a:tabLst/>
                      </a:pPr>
                      <a:r>
                        <a:rPr lang="en-US" sz="1100" b="1" i="0" kern="1200" dirty="0">
                          <a:solidFill>
                            <a:schemeClr val="dk1"/>
                          </a:solidFill>
                          <a:effectLst/>
                          <a:latin typeface="+mn-lt"/>
                          <a:ea typeface="+mn-ea"/>
                          <a:cs typeface="+mn-cs"/>
                        </a:rPr>
                        <a:t>      NIN details.”</a:t>
                      </a:r>
                    </a:p>
                    <a:p>
                      <a:pPr marL="0" marR="0" indent="0" algn="l" defTabSz="914400" rtl="0" fontAlgn="auto" latinLnBrk="0" hangingPunct="0">
                        <a:lnSpc>
                          <a:spcPct val="100000"/>
                        </a:lnSpc>
                        <a:spcBef>
                          <a:spcPts val="0"/>
                        </a:spcBef>
                        <a:spcAft>
                          <a:spcPts val="0"/>
                        </a:spcAft>
                        <a:buClrTx/>
                        <a:buSzTx/>
                        <a:buFont typeface="Arial" panose="020B0604020202020204" pitchFamily="34" charset="0"/>
                        <a:buNone/>
                        <a:tabLst/>
                      </a:pPr>
                      <a:r>
                        <a:rPr lang="en-US" sz="1100" b="1" i="0" kern="1200" dirty="0">
                          <a:solidFill>
                            <a:schemeClr val="dk1"/>
                          </a:solidFill>
                          <a:effectLst/>
                          <a:latin typeface="+mn-lt"/>
                          <a:ea typeface="+mn-ea"/>
                          <a:cs typeface="+mn-cs"/>
                        </a:rPr>
                        <a:t>      For SIM Reg “By providing your NIN, requesting for SIM Registration, and filling this form, you are consenting to update our SIM Registration Records with your   </a:t>
                      </a:r>
                    </a:p>
                    <a:p>
                      <a:pPr marL="0" marR="0" indent="0" algn="l" defTabSz="914400" rtl="0" fontAlgn="auto" latinLnBrk="0" hangingPunct="0">
                        <a:lnSpc>
                          <a:spcPct val="100000"/>
                        </a:lnSpc>
                        <a:spcBef>
                          <a:spcPts val="0"/>
                        </a:spcBef>
                        <a:spcAft>
                          <a:spcPts val="0"/>
                        </a:spcAft>
                        <a:buClrTx/>
                        <a:buSzTx/>
                        <a:buFont typeface="Arial" panose="020B0604020202020204" pitchFamily="34" charset="0"/>
                        <a:buNone/>
                        <a:tabLst/>
                      </a:pPr>
                      <a:r>
                        <a:rPr lang="en-US" sz="1100" b="1" i="0" kern="1200" dirty="0">
                          <a:solidFill>
                            <a:schemeClr val="dk1"/>
                          </a:solidFill>
                          <a:effectLst/>
                          <a:latin typeface="+mn-lt"/>
                          <a:ea typeface="+mn-ea"/>
                          <a:cs typeface="+mn-cs"/>
                        </a:rPr>
                        <a:t>      NIN details.”</a:t>
                      </a:r>
                    </a:p>
                    <a:p>
                      <a:pPr marL="0" marR="0" indent="0" algn="l" defTabSz="914400" rtl="0" fontAlgn="auto" latinLnBrk="0" hangingPunct="0">
                        <a:lnSpc>
                          <a:spcPct val="100000"/>
                        </a:lnSpc>
                        <a:spcBef>
                          <a:spcPts val="0"/>
                        </a:spcBef>
                        <a:spcAft>
                          <a:spcPts val="0"/>
                        </a:spcAft>
                        <a:buClrTx/>
                        <a:buSzTx/>
                        <a:buFont typeface="Arial" panose="020B0604020202020204" pitchFamily="34" charset="0"/>
                        <a:buNone/>
                        <a:tabLst/>
                      </a:pPr>
                      <a:r>
                        <a:rPr lang="en-US" sz="1100" b="1" i="0" kern="1200" dirty="0">
                          <a:solidFill>
                            <a:schemeClr val="dk1"/>
                          </a:solidFill>
                          <a:effectLst/>
                          <a:latin typeface="+mn-lt"/>
                          <a:ea typeface="+mn-ea"/>
                          <a:cs typeface="+mn-cs"/>
                        </a:rPr>
                        <a:t>      For MNP By providing your NIN, requesting for SIM Registration / Mobile Number Porting, and filling this form, you are consenting to update your SIM  </a:t>
                      </a:r>
                    </a:p>
                    <a:p>
                      <a:pPr marL="0" marR="0" indent="0" algn="l" defTabSz="914400" rtl="0" fontAlgn="auto" latinLnBrk="0" hangingPunct="0">
                        <a:lnSpc>
                          <a:spcPct val="100000"/>
                        </a:lnSpc>
                        <a:spcBef>
                          <a:spcPts val="0"/>
                        </a:spcBef>
                        <a:spcAft>
                          <a:spcPts val="0"/>
                        </a:spcAft>
                        <a:buClrTx/>
                        <a:buSzTx/>
                        <a:buFont typeface="Arial" panose="020B0604020202020204" pitchFamily="34" charset="0"/>
                        <a:buNone/>
                        <a:tabLst/>
                      </a:pPr>
                      <a:r>
                        <a:rPr lang="en-US" sz="1100" b="1" i="0" kern="1200" dirty="0">
                          <a:solidFill>
                            <a:schemeClr val="dk1"/>
                          </a:solidFill>
                          <a:effectLst/>
                          <a:latin typeface="+mn-lt"/>
                          <a:ea typeface="+mn-ea"/>
                          <a:cs typeface="+mn-cs"/>
                        </a:rPr>
                        <a:t>      Registration Records with your NIN details. </a:t>
                      </a:r>
                    </a:p>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a:solidFill>
                            <a:schemeClr val="dk1"/>
                          </a:solidFill>
                          <a:effectLst/>
                          <a:latin typeface="+mn-lt"/>
                          <a:ea typeface="+mn-ea"/>
                          <a:cs typeface="+mn-cs"/>
                        </a:rPr>
                        <a:t>ON successful submission, display in-app notification, "Refer to user story for notification" </a:t>
                      </a:r>
                    </a:p>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a:solidFill>
                            <a:schemeClr val="dk1"/>
                          </a:solidFill>
                          <a:effectLst/>
                          <a:latin typeface="+mn-lt"/>
                          <a:ea typeface="+mn-ea"/>
                          <a:cs typeface="+mn-cs"/>
                        </a:rPr>
                        <a:t>Where the customer attempts to submit without accepting consent display error and do not allow submission “You have a pending action to complete” </a:t>
                      </a:r>
                    </a:p>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a:solidFill>
                            <a:schemeClr val="dk1"/>
                          </a:solidFill>
                          <a:effectLst/>
                          <a:latin typeface="+mn-lt"/>
                          <a:ea typeface="+mn-ea"/>
                          <a:cs typeface="+mn-cs"/>
                        </a:rPr>
                        <a:t>T&amp;C check box and Consent Check box shall be distinct. that is two separate box. </a:t>
                      </a:r>
                    </a:p>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a:solidFill>
                            <a:schemeClr val="dk1"/>
                          </a:solidFill>
                          <a:effectLst/>
                          <a:latin typeface="+mn-lt"/>
                          <a:ea typeface="+mn-ea"/>
                          <a:cs typeface="+mn-cs"/>
                        </a:rPr>
                        <a:t>The system shall have a Terms &amp; Conditions for customer to check/accept before form submission is successful. T&amp;C content is configurable. </a:t>
                      </a:r>
                    </a:p>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a:solidFill>
                            <a:schemeClr val="dk1"/>
                          </a:solidFill>
                          <a:effectLst/>
                          <a:latin typeface="+mn-lt"/>
                          <a:ea typeface="+mn-ea"/>
                          <a:cs typeface="+mn-cs"/>
                        </a:rPr>
                        <a:t>Where customer attempts to submit without checking the Terms and Condition box, display error and do not allow submission “You have a pending action to complete” </a:t>
                      </a:r>
                    </a:p>
                    <a:p>
                      <a:pPr marL="0" marR="0" indent="0" algn="l" defTabSz="914400" rtl="0" fontAlgn="auto" latinLnBrk="0" hangingPunct="0">
                        <a:lnSpc>
                          <a:spcPct val="100000"/>
                        </a:lnSpc>
                        <a:spcBef>
                          <a:spcPts val="0"/>
                        </a:spcBef>
                        <a:spcAft>
                          <a:spcPts val="0"/>
                        </a:spcAft>
                        <a:buClrTx/>
                        <a:buSzTx/>
                        <a:buFont typeface="Arial" panose="020B0604020202020204" pitchFamily="34" charset="0"/>
                        <a:buNone/>
                        <a:tabLst/>
                      </a:pPr>
                      <a:r>
                        <a:rPr lang="en-US" sz="1100" b="1" i="0" kern="1200" dirty="0">
                          <a:solidFill>
                            <a:schemeClr val="dk1"/>
                          </a:solidFill>
                          <a:effectLst/>
                          <a:latin typeface="+mn-lt"/>
                          <a:ea typeface="+mn-ea"/>
                          <a:cs typeface="+mn-cs"/>
                        </a:rPr>
                        <a:t>Terms and Condition content for SIM Registration and SIM Swap shall include “I confirm that (</a:t>
                      </a:r>
                      <a:r>
                        <a:rPr lang="en-US" sz="1100" b="1" i="0" kern="1200" dirty="0" err="1">
                          <a:solidFill>
                            <a:schemeClr val="dk1"/>
                          </a:solidFill>
                          <a:effectLst/>
                          <a:latin typeface="+mn-lt"/>
                          <a:ea typeface="+mn-ea"/>
                          <a:cs typeface="+mn-cs"/>
                        </a:rPr>
                        <a:t>i</a:t>
                      </a:r>
                      <a:r>
                        <a:rPr lang="en-US" sz="1100" b="1" i="0" kern="1200" dirty="0">
                          <a:solidFill>
                            <a:schemeClr val="dk1"/>
                          </a:solidFill>
                          <a:effectLst/>
                          <a:latin typeface="+mn-lt"/>
                          <a:ea typeface="+mn-ea"/>
                          <a:cs typeface="+mn-cs"/>
                        </a:rPr>
                        <a:t>) all information provided is hereby correct and valid (ii) I have read, understand, and agree to be bound by the terms of the Privacy Noticed contained in www.mtnonline.com.” MTN Nigeria is authorized to use my information in accordance with the laws of the Federal Republic of Nigeria. Visit www.mtnonline.com for appropriate </a:t>
                      </a:r>
                    </a:p>
                    <a:p>
                      <a:pPr marL="0" marR="0" indent="0" algn="l" defTabSz="914400" rtl="0" fontAlgn="auto" latinLnBrk="0" hangingPunct="0">
                        <a:lnSpc>
                          <a:spcPct val="100000"/>
                        </a:lnSpc>
                        <a:spcBef>
                          <a:spcPts val="0"/>
                        </a:spcBef>
                        <a:spcAft>
                          <a:spcPts val="0"/>
                        </a:spcAft>
                        <a:buClrTx/>
                        <a:buSzTx/>
                        <a:buFont typeface="Arial" panose="020B0604020202020204" pitchFamily="34" charset="0"/>
                        <a:buNone/>
                        <a:tabLst/>
                      </a:pPr>
                      <a:endParaRPr lang="en-US" sz="1100" b="1" i="0" kern="1200" dirty="0">
                        <a:solidFill>
                          <a:schemeClr val="dk1"/>
                        </a:solidFill>
                        <a:effectLst/>
                        <a:latin typeface="+mn-lt"/>
                        <a:ea typeface="+mn-ea"/>
                        <a:cs typeface="+mn-cs"/>
                      </a:endParaRPr>
                    </a:p>
                    <a:p>
                      <a:pPr marL="0" marR="0" indent="0" algn="l" defTabSz="914400" rtl="0" fontAlgn="auto" latinLnBrk="0" hangingPunct="0">
                        <a:lnSpc>
                          <a:spcPct val="100000"/>
                        </a:lnSpc>
                        <a:spcBef>
                          <a:spcPts val="0"/>
                        </a:spcBef>
                        <a:spcAft>
                          <a:spcPts val="0"/>
                        </a:spcAft>
                        <a:buClrTx/>
                        <a:buSzTx/>
                        <a:buFont typeface="Arial" panose="020B0604020202020204" pitchFamily="34" charset="0"/>
                        <a:buNone/>
                        <a:tabLst/>
                      </a:pPr>
                      <a:r>
                        <a:rPr lang="en-US" sz="1100" b="1" i="0" kern="1200" dirty="0">
                          <a:solidFill>
                            <a:schemeClr val="dk1"/>
                          </a:solidFill>
                          <a:effectLst/>
                          <a:latin typeface="+mn-lt"/>
                          <a:ea typeface="+mn-ea"/>
                          <a:cs typeface="+mn-cs"/>
                        </a:rPr>
                        <a:t>Terms and Conditions. Terms and Condition content for MNP shall include “I confirm that (</a:t>
                      </a:r>
                      <a:r>
                        <a:rPr lang="en-US" sz="1100" b="1" i="0" kern="1200" dirty="0" err="1">
                          <a:solidFill>
                            <a:schemeClr val="dk1"/>
                          </a:solidFill>
                          <a:effectLst/>
                          <a:latin typeface="+mn-lt"/>
                          <a:ea typeface="+mn-ea"/>
                          <a:cs typeface="+mn-cs"/>
                        </a:rPr>
                        <a:t>i</a:t>
                      </a:r>
                      <a:r>
                        <a:rPr lang="en-US" sz="1100" b="1" i="0" kern="1200" dirty="0">
                          <a:solidFill>
                            <a:schemeClr val="dk1"/>
                          </a:solidFill>
                          <a:effectLst/>
                          <a:latin typeface="+mn-lt"/>
                          <a:ea typeface="+mn-ea"/>
                          <a:cs typeface="+mn-cs"/>
                        </a:rPr>
                        <a:t>) all information provided is hereby correct and valid and I am appointing MTN Nigeria to close my account/number .................................. with the donor operator .............................. and port my number (ii) I have read, understand, and agree to be bound by the terms of the Privacy Notice contained in www.mtnonline.com”.</a:t>
                      </a:r>
                      <a:br>
                        <a:rPr lang="en-US" sz="1100" dirty="0"/>
                      </a:br>
                      <a:endParaRPr lang="en-US" sz="1100" b="1" i="0" kern="1200" dirty="0">
                        <a:solidFill>
                          <a:schemeClr val="dk1"/>
                        </a:solidFill>
                        <a:effectLst/>
                        <a:latin typeface="+mn-lt"/>
                        <a:ea typeface="+mn-ea"/>
                        <a:cs typeface="+mn-cs"/>
                      </a:endParaRPr>
                    </a:p>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a:solidFill>
                            <a:schemeClr val="dk1"/>
                          </a:solidFill>
                          <a:effectLst/>
                          <a:latin typeface="+mn-lt"/>
                          <a:ea typeface="+mn-ea"/>
                          <a:cs typeface="+mn-cs"/>
                        </a:rPr>
                        <a:t>Upon submission, the system generate a transaction ID and QR code. </a:t>
                      </a:r>
                    </a:p>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a:solidFill>
                            <a:schemeClr val="dk1"/>
                          </a:solidFill>
                          <a:effectLst/>
                          <a:latin typeface="+mn-lt"/>
                          <a:ea typeface="+mn-ea"/>
                          <a:cs typeface="+mn-cs"/>
                        </a:rPr>
                        <a:t>Transaction ID shall be Unique based on Service type: SIM Swap will have SWP0001, MNP- MNP001 and SIM Reg will have SREG0001 (Refer to user story for Transaction ID) </a:t>
                      </a:r>
                    </a:p>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a:solidFill>
                            <a:schemeClr val="dk1"/>
                          </a:solidFill>
                          <a:effectLst/>
                          <a:latin typeface="+mn-lt"/>
                          <a:ea typeface="+mn-ea"/>
                          <a:cs typeface="+mn-cs"/>
                        </a:rPr>
                        <a:t>The system shall trigger the request Reference ID and QR code to the customer’s email (if available), phone number and alternative number (on-net numbers) upon successful form "Refer to notification user story" </a:t>
                      </a:r>
                    </a:p>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a:solidFill>
                            <a:schemeClr val="dk1"/>
                          </a:solidFill>
                          <a:effectLst/>
                          <a:latin typeface="+mn-lt"/>
                          <a:ea typeface="+mn-ea"/>
                          <a:cs typeface="+mn-cs"/>
                        </a:rPr>
                        <a:t> NIN Validation shall happen in-store. it shall be possible to turn on and off validation. if turned on, it will happen online. if turned off, it happens in-store</a:t>
                      </a:r>
                    </a:p>
                    <a:p>
                      <a:pPr marL="0" marR="0" indent="0" algn="l" defTabSz="914400" rtl="0" fontAlgn="auto" latinLnBrk="0" hangingPunct="0">
                        <a:lnSpc>
                          <a:spcPct val="100000"/>
                        </a:lnSpc>
                        <a:spcBef>
                          <a:spcPts val="0"/>
                        </a:spcBef>
                        <a:spcAft>
                          <a:spcPts val="0"/>
                        </a:spcAft>
                        <a:buClrTx/>
                        <a:buSzTx/>
                        <a:buFont typeface="Arial" panose="020B0604020202020204" pitchFamily="34" charset="0"/>
                        <a:buNone/>
                        <a:tabLst/>
                      </a:pPr>
                      <a:endParaRPr lang="en-US" sz="1100" b="1" i="0" kern="1200" dirty="0">
                        <a:solidFill>
                          <a:schemeClr val="dk1"/>
                        </a:solidFill>
                        <a:effectLst/>
                        <a:latin typeface="+mn-lt"/>
                        <a:ea typeface="+mn-ea"/>
                        <a:cs typeface="+mn-cs"/>
                        <a:sym typeface="Calibri"/>
                      </a:endParaRPr>
                    </a:p>
                    <a:p>
                      <a:pPr marL="0" marR="0" indent="0" algn="l" defTabSz="914400" rtl="0" fontAlgn="auto" latinLnBrk="0" hangingPunct="0">
                        <a:lnSpc>
                          <a:spcPct val="100000"/>
                        </a:lnSpc>
                        <a:spcBef>
                          <a:spcPts val="0"/>
                        </a:spcBef>
                        <a:spcAft>
                          <a:spcPts val="0"/>
                        </a:spcAft>
                        <a:buClrTx/>
                        <a:buSzTx/>
                        <a:buFont typeface="Arial" panose="020B0604020202020204" pitchFamily="34" charset="0"/>
                        <a:buNone/>
                        <a:tabLst/>
                      </a:pPr>
                      <a:endParaRPr lang="en-US" sz="1100" b="1" i="0" kern="1200" dirty="0">
                        <a:solidFill>
                          <a:schemeClr val="dk1"/>
                        </a:solidFill>
                        <a:effectLst/>
                        <a:latin typeface="+mn-lt"/>
                        <a:ea typeface="+mn-ea"/>
                        <a:cs typeface="+mn-cs"/>
                        <a:sym typeface="Calibri"/>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7682155"/>
                  </a:ext>
                </a:extLst>
              </a:tr>
            </a:tbl>
          </a:graphicData>
        </a:graphic>
      </p:graphicFrame>
      <p:sp>
        <p:nvSpPr>
          <p:cNvPr id="9" name="Text Placeholder 8">
            <a:extLst>
              <a:ext uri="{FF2B5EF4-FFF2-40B4-BE49-F238E27FC236}">
                <a16:creationId xmlns:a16="http://schemas.microsoft.com/office/drawing/2014/main" id="{C86DCF35-9F07-495D-8846-4D15FDD1CDFC}"/>
              </a:ext>
            </a:extLst>
          </p:cNvPr>
          <p:cNvSpPr>
            <a:spLocks noGrp="1"/>
          </p:cNvSpPr>
          <p:nvPr>
            <p:ph type="body" sz="quarter" idx="14"/>
          </p:nvPr>
        </p:nvSpPr>
        <p:spPr/>
        <p:txBody>
          <a:bodyPr/>
          <a:lstStyle/>
          <a:p>
            <a:pPr>
              <a:buNone/>
            </a:pPr>
            <a:endParaRPr lang="en-US" dirty="0"/>
          </a:p>
        </p:txBody>
      </p:sp>
      <p:sp>
        <p:nvSpPr>
          <p:cNvPr id="7" name="Title 1">
            <a:extLst>
              <a:ext uri="{FF2B5EF4-FFF2-40B4-BE49-F238E27FC236}">
                <a16:creationId xmlns:a16="http://schemas.microsoft.com/office/drawing/2014/main" id="{F41F56B6-C81E-47F2-98C4-B4D3776EAD17}"/>
              </a:ext>
            </a:extLst>
          </p:cNvPr>
          <p:cNvSpPr>
            <a:spLocks noGrp="1"/>
          </p:cNvSpPr>
          <p:nvPr>
            <p:ph type="title" idx="4294967295"/>
          </p:nvPr>
        </p:nvSpPr>
        <p:spPr>
          <a:xfrm>
            <a:off x="0" y="65088"/>
            <a:ext cx="8202967" cy="263386"/>
          </a:xfrm>
          <a:prstGeom prst="rect">
            <a:avLst/>
          </a:prstGeom>
        </p:spPr>
        <p:txBody>
          <a:bodyPr>
            <a:normAutofit fontScale="90000"/>
          </a:bodyPr>
          <a:lstStyle/>
          <a:p>
            <a:r>
              <a:rPr lang="en-US" sz="1800" spc="-150" dirty="0">
                <a:latin typeface="MTN Brighter Sans" panose="00000500000000000000" pitchFamily="50" charset="0"/>
              </a:rPr>
              <a:t>User Stories</a:t>
            </a:r>
          </a:p>
        </p:txBody>
      </p:sp>
      <p:sp>
        <p:nvSpPr>
          <p:cNvPr id="2" name="Slide Number Placeholder 1">
            <a:extLst>
              <a:ext uri="{FF2B5EF4-FFF2-40B4-BE49-F238E27FC236}">
                <a16:creationId xmlns:a16="http://schemas.microsoft.com/office/drawing/2014/main" id="{68A76460-6AC7-4938-929C-3A6954E48B91}"/>
              </a:ext>
            </a:extLst>
          </p:cNvPr>
          <p:cNvSpPr>
            <a:spLocks noGrp="1"/>
          </p:cNvSpPr>
          <p:nvPr>
            <p:ph type="sldNum" sz="quarter" idx="2"/>
          </p:nvPr>
        </p:nvSpPr>
        <p:spPr/>
        <p:txBody>
          <a:bodyPr/>
          <a:lstStyle/>
          <a:p>
            <a:fld id="{86CB4B4D-7CA3-9044-876B-883B54F8677D}" type="slidenum">
              <a:rPr lang="en-ZA" smtClean="0"/>
              <a:pPr/>
              <a:t>12</a:t>
            </a:fld>
            <a:endParaRPr lang="en-ZA" dirty="0"/>
          </a:p>
        </p:txBody>
      </p:sp>
    </p:spTree>
    <p:extLst>
      <p:ext uri="{BB962C8B-B14F-4D97-AF65-F5344CB8AC3E}">
        <p14:creationId xmlns:p14="http://schemas.microsoft.com/office/powerpoint/2010/main" val="217965847"/>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903989605"/>
              </p:ext>
            </p:extLst>
          </p:nvPr>
        </p:nvGraphicFramePr>
        <p:xfrm>
          <a:off x="257452" y="328476"/>
          <a:ext cx="11327907" cy="4024952"/>
        </p:xfrm>
        <a:graphic>
          <a:graphicData uri="http://schemas.openxmlformats.org/drawingml/2006/table">
            <a:tbl>
              <a:tblPr firstRow="1" bandRow="1">
                <a:tableStyleId>{FABFCF23-3B69-468F-B69F-88F6DE6A72F2}</a:tableStyleId>
              </a:tblPr>
              <a:tblGrid>
                <a:gridCol w="1560784">
                  <a:extLst>
                    <a:ext uri="{9D8B030D-6E8A-4147-A177-3AD203B41FA5}">
                      <a16:colId xmlns:a16="http://schemas.microsoft.com/office/drawing/2014/main" val="3156873625"/>
                    </a:ext>
                  </a:extLst>
                </a:gridCol>
                <a:gridCol w="9767123">
                  <a:extLst>
                    <a:ext uri="{9D8B030D-6E8A-4147-A177-3AD203B41FA5}">
                      <a16:colId xmlns:a16="http://schemas.microsoft.com/office/drawing/2014/main" val="3344519595"/>
                    </a:ext>
                  </a:extLst>
                </a:gridCol>
              </a:tblGrid>
              <a:tr h="317690">
                <a:tc>
                  <a:txBody>
                    <a:bodyPr/>
                    <a:lstStyle/>
                    <a:p>
                      <a:pPr algn="r"/>
                      <a:r>
                        <a:rPr lang="en-GB" sz="1600" b="1" dirty="0">
                          <a:latin typeface="MTN Brighter Sans Light" panose="000004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600" b="1" dirty="0">
                          <a:latin typeface="MTN Brighter Sans Light" panose="00000400000000000000" pitchFamily="50" charset="0"/>
                        </a:rPr>
                        <a:t>UC 1 FT _291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916469">
                <a:tc>
                  <a:txBody>
                    <a:bodyPr/>
                    <a:lstStyle/>
                    <a:p>
                      <a:pPr algn="ctr"/>
                      <a:r>
                        <a:rPr lang="en-GB" sz="1100" b="1" dirty="0">
                          <a:latin typeface="MTN Brighter Sans Light" panose="00000400000000000000" pitchFamily="50" charset="0"/>
                        </a:rPr>
                        <a:t>Acceptance Criteria </a:t>
                      </a:r>
                      <a:r>
                        <a:rPr lang="en-GB" sz="1100" b="1" dirty="0" err="1">
                          <a:latin typeface="MTN Brighter Sans Light" panose="00000400000000000000" pitchFamily="50" charset="0"/>
                        </a:rPr>
                        <a:t>Cntd</a:t>
                      </a:r>
                      <a:r>
                        <a:rPr lang="en-GB" sz="1100" b="1" dirty="0">
                          <a:latin typeface="MTN Brighter Sans Light" panose="00000400000000000000" pitchFamily="50"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a:solidFill>
                            <a:schemeClr val="dk1"/>
                          </a:solidFill>
                          <a:effectLst/>
                          <a:latin typeface="+mn-lt"/>
                          <a:ea typeface="+mn-ea"/>
                          <a:cs typeface="+mn-cs"/>
                        </a:rPr>
                        <a:t>ON successful submission, it shall be possible to present ability book an appointment via MTN Appointment Scheduler-Customer to see a URL to the MTN Appointment Scheduler. URL link to MTN Appointment schedule will be presented to customer (refer to notification user story) </a:t>
                      </a:r>
                    </a:p>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a:solidFill>
                            <a:schemeClr val="dk1"/>
                          </a:solidFill>
                          <a:effectLst/>
                          <a:latin typeface="+mn-lt"/>
                          <a:ea typeface="+mn-ea"/>
                          <a:cs typeface="+mn-cs"/>
                        </a:rPr>
                        <a:t>Customer shall be able to close appoint scheduler if they do not wish to book an appointment online </a:t>
                      </a:r>
                    </a:p>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a:solidFill>
                            <a:schemeClr val="dk1"/>
                          </a:solidFill>
                          <a:effectLst/>
                          <a:latin typeface="+mn-lt"/>
                          <a:ea typeface="+mn-ea"/>
                          <a:cs typeface="+mn-cs"/>
                        </a:rPr>
                        <a:t>Customer shall be able to fill form online using PDF (refer to PDF) </a:t>
                      </a:r>
                    </a:p>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a:solidFill>
                            <a:schemeClr val="dk1"/>
                          </a:solidFill>
                          <a:effectLst/>
                          <a:latin typeface="+mn-lt"/>
                          <a:ea typeface="+mn-ea"/>
                          <a:cs typeface="+mn-cs"/>
                        </a:rPr>
                        <a:t>Customer shall be able to print sim request details </a:t>
                      </a:r>
                    </a:p>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a:solidFill>
                            <a:schemeClr val="dk1"/>
                          </a:solidFill>
                          <a:effectLst/>
                          <a:latin typeface="+mn-lt"/>
                          <a:ea typeface="+mn-ea"/>
                          <a:cs typeface="+mn-cs"/>
                        </a:rPr>
                        <a:t>Customer can only have one active request type per phone number at a time. This means where the customer has successful submitted a request e.g. SIM Swap for phone number A and attempt to submit another SIM Swap request for the same number, the system shall display error</a:t>
                      </a:r>
                      <a:endParaRPr lang="en-US" sz="1100" b="1" i="0" kern="1200" dirty="0">
                        <a:solidFill>
                          <a:schemeClr val="dk1"/>
                        </a:solidFill>
                        <a:effectLst/>
                        <a:latin typeface="+mn-lt"/>
                        <a:ea typeface="+mn-ea"/>
                        <a:cs typeface="+mn-cs"/>
                        <a:sym typeface="Calibri"/>
                      </a:endParaRPr>
                    </a:p>
                    <a:p>
                      <a:pPr marL="0" marR="0" indent="0" algn="l" defTabSz="914400" rtl="0" eaLnBrk="1" fontAlgn="auto" latinLnBrk="0" hangingPunct="0">
                        <a:lnSpc>
                          <a:spcPct val="100000"/>
                        </a:lnSpc>
                        <a:spcBef>
                          <a:spcPts val="0"/>
                        </a:spcBef>
                        <a:spcAft>
                          <a:spcPts val="0"/>
                        </a:spcAft>
                        <a:buClrTx/>
                        <a:buSzTx/>
                        <a:buFont typeface="Arial" panose="020B0604020202020204" pitchFamily="34" charset="0"/>
                        <a:buNone/>
                        <a:tabLst/>
                      </a:pPr>
                      <a:r>
                        <a:rPr lang="en-US" sz="1100" b="1" i="0" kern="1200" dirty="0">
                          <a:solidFill>
                            <a:schemeClr val="dk1"/>
                          </a:solidFill>
                          <a:effectLst/>
                          <a:latin typeface="+mn-lt"/>
                          <a:ea typeface="+mn-ea"/>
                          <a:cs typeface="+mn-cs"/>
                        </a:rPr>
                        <a:t>       Y’ello &lt;customer name&gt;, an active request exists for this number. Click here to view request details Customer shall be able to edit or cancel a submitted request.</a:t>
                      </a:r>
                    </a:p>
                    <a:p>
                      <a:pPr marL="171450" marR="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a:solidFill>
                            <a:schemeClr val="dk1"/>
                          </a:solidFill>
                          <a:effectLst/>
                          <a:latin typeface="+mn-lt"/>
                          <a:ea typeface="+mn-ea"/>
                          <a:cs typeface="+mn-cs"/>
                        </a:rPr>
                        <a:t>Customer shall be able to query Transaction ID and the system display options to Edit or Cancel submitted request (NB: Refer to notification table where request is modified) </a:t>
                      </a:r>
                    </a:p>
                    <a:p>
                      <a:pPr marL="171450" marR="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a:solidFill>
                            <a:schemeClr val="dk1"/>
                          </a:solidFill>
                          <a:effectLst/>
                          <a:latin typeface="+mn-lt"/>
                          <a:ea typeface="+mn-ea"/>
                          <a:cs typeface="+mn-cs"/>
                        </a:rPr>
                        <a:t>For SIM Swap form submitted online, the system shall have option to capture </a:t>
                      </a:r>
                      <a:r>
                        <a:rPr lang="en-US" sz="1100" b="1" i="0" kern="1200" dirty="0" err="1">
                          <a:solidFill>
                            <a:schemeClr val="dk1"/>
                          </a:solidFill>
                          <a:effectLst/>
                          <a:latin typeface="+mn-lt"/>
                          <a:ea typeface="+mn-ea"/>
                          <a:cs typeface="+mn-cs"/>
                        </a:rPr>
                        <a:t>evalidator</a:t>
                      </a:r>
                      <a:r>
                        <a:rPr lang="en-US" sz="1100" b="1" i="0" kern="1200" dirty="0">
                          <a:solidFill>
                            <a:schemeClr val="dk1"/>
                          </a:solidFill>
                          <a:effectLst/>
                          <a:latin typeface="+mn-lt"/>
                          <a:ea typeface="+mn-ea"/>
                          <a:cs typeface="+mn-cs"/>
                        </a:rPr>
                        <a:t> details (3 FDN, Activation Year and last recharge year) </a:t>
                      </a:r>
                    </a:p>
                    <a:p>
                      <a:pPr marL="171450" marR="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a:solidFill>
                            <a:schemeClr val="dk1"/>
                          </a:solidFill>
                          <a:effectLst/>
                          <a:latin typeface="+mn-lt"/>
                          <a:ea typeface="+mn-ea"/>
                          <a:cs typeface="+mn-cs"/>
                        </a:rPr>
                        <a:t>System shall validate the correctness of the swap question and display the “Validation Successful” or Validation Failed” notification to customer where questions are successfully validated or where validation fails respectively</a:t>
                      </a:r>
                      <a:endParaRPr lang="en-US" sz="1100" b="1" i="0" kern="1200" dirty="0">
                        <a:solidFill>
                          <a:schemeClr val="dk1"/>
                        </a:solidFill>
                        <a:effectLst/>
                        <a:latin typeface="+mn-lt"/>
                        <a:ea typeface="+mn-ea"/>
                        <a:cs typeface="+mn-cs"/>
                        <a:sym typeface="Calibri"/>
                      </a:endParaRPr>
                    </a:p>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a:solidFill>
                            <a:schemeClr val="dk1"/>
                          </a:solidFill>
                          <a:effectLst/>
                          <a:latin typeface="+mn-lt"/>
                          <a:ea typeface="+mn-ea"/>
                          <a:cs typeface="+mn-cs"/>
                        </a:rPr>
                        <a:t>Where validation is successful, display in-app notification for successful submission and trigger notification to customer email and phone number </a:t>
                      </a:r>
                    </a:p>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err="1">
                          <a:solidFill>
                            <a:schemeClr val="dk1"/>
                          </a:solidFill>
                          <a:effectLst/>
                          <a:latin typeface="+mn-lt"/>
                          <a:ea typeface="+mn-ea"/>
                          <a:cs typeface="+mn-cs"/>
                        </a:rPr>
                        <a:t>Evalidator</a:t>
                      </a:r>
                      <a:r>
                        <a:rPr lang="en-US" sz="1100" b="1" i="0" kern="1200" dirty="0">
                          <a:solidFill>
                            <a:schemeClr val="dk1"/>
                          </a:solidFill>
                          <a:effectLst/>
                          <a:latin typeface="+mn-lt"/>
                          <a:ea typeface="+mn-ea"/>
                          <a:cs typeface="+mn-cs"/>
                        </a:rPr>
                        <a:t> score shall be configurable. it shall be possible to set score at 15 to increase it to 50. </a:t>
                      </a:r>
                    </a:p>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US" sz="1100" b="1" i="0" kern="1200" dirty="0" err="1">
                          <a:solidFill>
                            <a:schemeClr val="dk1"/>
                          </a:solidFill>
                          <a:effectLst/>
                          <a:latin typeface="+mn-lt"/>
                          <a:ea typeface="+mn-ea"/>
                          <a:cs typeface="+mn-cs"/>
                        </a:rPr>
                        <a:t>Evalidator</a:t>
                      </a:r>
                      <a:r>
                        <a:rPr lang="en-US" sz="1100" b="1" i="0" kern="1200" dirty="0">
                          <a:solidFill>
                            <a:schemeClr val="dk1"/>
                          </a:solidFill>
                          <a:effectLst/>
                          <a:latin typeface="+mn-lt"/>
                          <a:ea typeface="+mn-ea"/>
                          <a:cs typeface="+mn-cs"/>
                        </a:rPr>
                        <a:t> score for submit online shall be different for </a:t>
                      </a:r>
                      <a:r>
                        <a:rPr lang="en-US" sz="1100" b="1" i="0" kern="1200" dirty="0" err="1">
                          <a:solidFill>
                            <a:schemeClr val="dk1"/>
                          </a:solidFill>
                          <a:effectLst/>
                          <a:latin typeface="+mn-lt"/>
                          <a:ea typeface="+mn-ea"/>
                          <a:cs typeface="+mn-cs"/>
                        </a:rPr>
                        <a:t>evalidator</a:t>
                      </a:r>
                      <a:r>
                        <a:rPr lang="en-US" sz="1100" b="1" i="0" kern="1200" dirty="0">
                          <a:solidFill>
                            <a:schemeClr val="dk1"/>
                          </a:solidFill>
                          <a:effectLst/>
                          <a:latin typeface="+mn-lt"/>
                          <a:ea typeface="+mn-ea"/>
                          <a:cs typeface="+mn-cs"/>
                        </a:rPr>
                        <a:t> score for CLM. it shall be possible to set score per channel</a:t>
                      </a:r>
                      <a:endParaRPr lang="en-US" sz="1100" b="1" i="0" kern="1200" dirty="0">
                        <a:solidFill>
                          <a:schemeClr val="dk1"/>
                        </a:solidFill>
                        <a:effectLst/>
                        <a:latin typeface="+mn-lt"/>
                        <a:ea typeface="+mn-ea"/>
                        <a:cs typeface="+mn-cs"/>
                        <a:sym typeface="Calibri"/>
                      </a:endParaRPr>
                    </a:p>
                    <a:p>
                      <a:pPr marL="0" marR="0" indent="0" algn="l" defTabSz="914400" rtl="0" fontAlgn="auto" latinLnBrk="0" hangingPunct="0">
                        <a:lnSpc>
                          <a:spcPct val="100000"/>
                        </a:lnSpc>
                        <a:spcBef>
                          <a:spcPts val="0"/>
                        </a:spcBef>
                        <a:spcAft>
                          <a:spcPts val="0"/>
                        </a:spcAft>
                        <a:buClrTx/>
                        <a:buSzTx/>
                        <a:buFont typeface="Arial" panose="020B0604020202020204" pitchFamily="34" charset="0"/>
                        <a:buNone/>
                        <a:tabLst/>
                      </a:pPr>
                      <a:endParaRPr lang="en-US" sz="1100" b="1" i="0" kern="1200" dirty="0">
                        <a:solidFill>
                          <a:schemeClr val="dk1"/>
                        </a:solidFill>
                        <a:effectLst/>
                        <a:latin typeface="+mn-lt"/>
                        <a:ea typeface="+mn-ea"/>
                        <a:cs typeface="+mn-cs"/>
                        <a:sym typeface="Calibri"/>
                      </a:endParaRPr>
                    </a:p>
                    <a:p>
                      <a:pPr marL="0" marR="0" indent="0" algn="l" defTabSz="914400" rtl="0" fontAlgn="auto" latinLnBrk="0" hangingPunct="0">
                        <a:lnSpc>
                          <a:spcPct val="100000"/>
                        </a:lnSpc>
                        <a:spcBef>
                          <a:spcPts val="0"/>
                        </a:spcBef>
                        <a:spcAft>
                          <a:spcPts val="0"/>
                        </a:spcAft>
                        <a:buClrTx/>
                        <a:buSzTx/>
                        <a:buFont typeface="Arial" panose="020B0604020202020204" pitchFamily="34" charset="0"/>
                        <a:buNone/>
                        <a:tabLst/>
                      </a:pPr>
                      <a:endParaRPr lang="en-US" sz="1100" b="1" i="0" kern="1200" dirty="0">
                        <a:solidFill>
                          <a:schemeClr val="dk1"/>
                        </a:solidFill>
                        <a:effectLst/>
                        <a:latin typeface="+mn-lt"/>
                        <a:ea typeface="+mn-ea"/>
                        <a:cs typeface="+mn-cs"/>
                        <a:sym typeface="Calibri"/>
                      </a:endParaRPr>
                    </a:p>
                    <a:p>
                      <a:pPr marL="0" marR="0" indent="0" algn="l" defTabSz="914400" rtl="0" fontAlgn="auto" latinLnBrk="0" hangingPunct="0">
                        <a:lnSpc>
                          <a:spcPct val="100000"/>
                        </a:lnSpc>
                        <a:spcBef>
                          <a:spcPts val="0"/>
                        </a:spcBef>
                        <a:spcAft>
                          <a:spcPts val="0"/>
                        </a:spcAft>
                        <a:buClrTx/>
                        <a:buSzTx/>
                        <a:buFont typeface="Arial" panose="020B0604020202020204" pitchFamily="34" charset="0"/>
                        <a:buNone/>
                        <a:tabLst/>
                      </a:pPr>
                      <a:endParaRPr lang="en-US" sz="1100" b="1" i="0" kern="1200" dirty="0">
                        <a:solidFill>
                          <a:schemeClr val="dk1"/>
                        </a:solidFill>
                        <a:effectLst/>
                        <a:latin typeface="+mn-lt"/>
                        <a:ea typeface="+mn-ea"/>
                        <a:cs typeface="+mn-cs"/>
                        <a:sym typeface="Calibri"/>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7682155"/>
                  </a:ext>
                </a:extLst>
              </a:tr>
              <a:tr h="413072">
                <a:tc>
                  <a:txBody>
                    <a:bodyPr/>
                    <a:lstStyle/>
                    <a:p>
                      <a:pPr algn="ctr"/>
                      <a:r>
                        <a:rPr lang="en-GB" sz="1100" b="1" dirty="0">
                          <a:latin typeface="MTN Brighter Sans Light" panose="00000400000000000000" pitchFamily="50" charset="0"/>
                        </a:rPr>
                        <a:t>Dependency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None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23390127"/>
                  </a:ext>
                </a:extLst>
              </a:tr>
            </a:tbl>
          </a:graphicData>
        </a:graphic>
      </p:graphicFrame>
      <p:sp>
        <p:nvSpPr>
          <p:cNvPr id="9" name="Text Placeholder 8">
            <a:extLst>
              <a:ext uri="{FF2B5EF4-FFF2-40B4-BE49-F238E27FC236}">
                <a16:creationId xmlns:a16="http://schemas.microsoft.com/office/drawing/2014/main" id="{C86DCF35-9F07-495D-8846-4D15FDD1CDFC}"/>
              </a:ext>
            </a:extLst>
          </p:cNvPr>
          <p:cNvSpPr>
            <a:spLocks noGrp="1"/>
          </p:cNvSpPr>
          <p:nvPr>
            <p:ph type="body" sz="quarter" idx="14"/>
          </p:nvPr>
        </p:nvSpPr>
        <p:spPr/>
        <p:txBody>
          <a:bodyPr/>
          <a:lstStyle/>
          <a:p>
            <a:endParaRPr lang="en-US"/>
          </a:p>
        </p:txBody>
      </p:sp>
      <p:sp>
        <p:nvSpPr>
          <p:cNvPr id="7" name="Title 1">
            <a:extLst>
              <a:ext uri="{FF2B5EF4-FFF2-40B4-BE49-F238E27FC236}">
                <a16:creationId xmlns:a16="http://schemas.microsoft.com/office/drawing/2014/main" id="{F41F56B6-C81E-47F2-98C4-B4D3776EAD17}"/>
              </a:ext>
            </a:extLst>
          </p:cNvPr>
          <p:cNvSpPr>
            <a:spLocks noGrp="1"/>
          </p:cNvSpPr>
          <p:nvPr>
            <p:ph type="title" idx="4294967295"/>
          </p:nvPr>
        </p:nvSpPr>
        <p:spPr>
          <a:xfrm>
            <a:off x="0" y="65088"/>
            <a:ext cx="8202967" cy="263386"/>
          </a:xfrm>
          <a:prstGeom prst="rect">
            <a:avLst/>
          </a:prstGeom>
        </p:spPr>
        <p:txBody>
          <a:bodyPr>
            <a:normAutofit fontScale="90000"/>
          </a:bodyPr>
          <a:lstStyle/>
          <a:p>
            <a:r>
              <a:rPr lang="en-US" sz="1800" spc="-150" dirty="0">
                <a:latin typeface="MTN Brighter Sans" panose="00000500000000000000" pitchFamily="50" charset="0"/>
              </a:rPr>
              <a:t>User Stories</a:t>
            </a:r>
          </a:p>
        </p:txBody>
      </p:sp>
      <p:sp>
        <p:nvSpPr>
          <p:cNvPr id="2" name="Slide Number Placeholder 1">
            <a:extLst>
              <a:ext uri="{FF2B5EF4-FFF2-40B4-BE49-F238E27FC236}">
                <a16:creationId xmlns:a16="http://schemas.microsoft.com/office/drawing/2014/main" id="{F5AD421E-F668-4DCC-836A-1571BCFCCF26}"/>
              </a:ext>
            </a:extLst>
          </p:cNvPr>
          <p:cNvSpPr>
            <a:spLocks noGrp="1"/>
          </p:cNvSpPr>
          <p:nvPr>
            <p:ph type="sldNum" sz="quarter" idx="2"/>
          </p:nvPr>
        </p:nvSpPr>
        <p:spPr/>
        <p:txBody>
          <a:bodyPr/>
          <a:lstStyle/>
          <a:p>
            <a:fld id="{86CB4B4D-7CA3-9044-876B-883B54F8677D}" type="slidenum">
              <a:rPr lang="en-ZA" smtClean="0"/>
              <a:pPr/>
              <a:t>13</a:t>
            </a:fld>
            <a:endParaRPr lang="en-ZA" dirty="0"/>
          </a:p>
        </p:txBody>
      </p:sp>
    </p:spTree>
    <p:extLst>
      <p:ext uri="{BB962C8B-B14F-4D97-AF65-F5344CB8AC3E}">
        <p14:creationId xmlns:p14="http://schemas.microsoft.com/office/powerpoint/2010/main" val="3271011299"/>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AC1272B-083F-49B6-A21C-392FBAEA1B93}"/>
              </a:ext>
            </a:extLst>
          </p:cNvPr>
          <p:cNvSpPr>
            <a:spLocks noGrp="1"/>
          </p:cNvSpPr>
          <p:nvPr>
            <p:ph type="body" sz="quarter" idx="13"/>
          </p:nvPr>
        </p:nvSpPr>
        <p:spPr/>
        <p:txBody>
          <a:bodyPr/>
          <a:lstStyle/>
          <a:p>
            <a:endParaRPr lang="en-NG"/>
          </a:p>
        </p:txBody>
      </p:sp>
      <p:sp>
        <p:nvSpPr>
          <p:cNvPr id="5" name="Text Placeholder 4">
            <a:extLst>
              <a:ext uri="{FF2B5EF4-FFF2-40B4-BE49-F238E27FC236}">
                <a16:creationId xmlns:a16="http://schemas.microsoft.com/office/drawing/2014/main" id="{27F6E7A5-8615-4C0B-8928-A0651A8342C3}"/>
              </a:ext>
            </a:extLst>
          </p:cNvPr>
          <p:cNvSpPr>
            <a:spLocks noGrp="1"/>
          </p:cNvSpPr>
          <p:nvPr>
            <p:ph type="body" sz="quarter" idx="14"/>
          </p:nvPr>
        </p:nvSpPr>
        <p:spPr/>
        <p:txBody>
          <a:bodyPr/>
          <a:lstStyle/>
          <a:p>
            <a:pPr>
              <a:buNone/>
            </a:pPr>
            <a:endParaRPr lang="en-NG" dirty="0"/>
          </a:p>
        </p:txBody>
      </p:sp>
      <p:pic>
        <p:nvPicPr>
          <p:cNvPr id="6" name="Picture 5">
            <a:extLst>
              <a:ext uri="{FF2B5EF4-FFF2-40B4-BE49-F238E27FC236}">
                <a16:creationId xmlns:a16="http://schemas.microsoft.com/office/drawing/2014/main" id="{735DE771-B7EA-4DD9-ADAD-B3EE862E472B}"/>
              </a:ext>
            </a:extLst>
          </p:cNvPr>
          <p:cNvPicPr>
            <a:picLocks noChangeAspect="1"/>
          </p:cNvPicPr>
          <p:nvPr/>
        </p:nvPicPr>
        <p:blipFill>
          <a:blip r:embed="rId2"/>
          <a:stretch>
            <a:fillRect/>
          </a:stretch>
        </p:blipFill>
        <p:spPr>
          <a:xfrm>
            <a:off x="330675" y="933254"/>
            <a:ext cx="11123138" cy="4815083"/>
          </a:xfrm>
          <a:prstGeom prst="rect">
            <a:avLst/>
          </a:prstGeom>
        </p:spPr>
      </p:pic>
      <p:sp>
        <p:nvSpPr>
          <p:cNvPr id="7" name="Slide Number Placeholder 6">
            <a:extLst>
              <a:ext uri="{FF2B5EF4-FFF2-40B4-BE49-F238E27FC236}">
                <a16:creationId xmlns:a16="http://schemas.microsoft.com/office/drawing/2014/main" id="{5CD703BB-2CA6-4CC0-87D4-D4CF4FBD60E0}"/>
              </a:ext>
            </a:extLst>
          </p:cNvPr>
          <p:cNvSpPr>
            <a:spLocks noGrp="1"/>
          </p:cNvSpPr>
          <p:nvPr>
            <p:ph type="sldNum" sz="quarter" idx="2"/>
          </p:nvPr>
        </p:nvSpPr>
        <p:spPr/>
        <p:txBody>
          <a:bodyPr/>
          <a:lstStyle/>
          <a:p>
            <a:fld id="{86CB4B4D-7CA3-9044-876B-883B54F8677D}" type="slidenum">
              <a:rPr lang="en-ZA" smtClean="0"/>
              <a:pPr/>
              <a:t>14</a:t>
            </a:fld>
            <a:endParaRPr lang="en-ZA" dirty="0"/>
          </a:p>
        </p:txBody>
      </p:sp>
    </p:spTree>
    <p:extLst>
      <p:ext uri="{BB962C8B-B14F-4D97-AF65-F5344CB8AC3E}">
        <p14:creationId xmlns:p14="http://schemas.microsoft.com/office/powerpoint/2010/main" val="4110342088"/>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89392449"/>
              </p:ext>
            </p:extLst>
          </p:nvPr>
        </p:nvGraphicFramePr>
        <p:xfrm>
          <a:off x="103696" y="328478"/>
          <a:ext cx="12088304" cy="5977999"/>
        </p:xfrm>
        <a:graphic>
          <a:graphicData uri="http://schemas.openxmlformats.org/drawingml/2006/table">
            <a:tbl>
              <a:tblPr firstRow="1" bandRow="1">
                <a:tableStyleId>{FABFCF23-3B69-468F-B69F-88F6DE6A72F2}</a:tableStyleId>
              </a:tblPr>
              <a:tblGrid>
                <a:gridCol w="1665552">
                  <a:extLst>
                    <a:ext uri="{9D8B030D-6E8A-4147-A177-3AD203B41FA5}">
                      <a16:colId xmlns:a16="http://schemas.microsoft.com/office/drawing/2014/main" val="3156873625"/>
                    </a:ext>
                  </a:extLst>
                </a:gridCol>
                <a:gridCol w="10422752">
                  <a:extLst>
                    <a:ext uri="{9D8B030D-6E8A-4147-A177-3AD203B41FA5}">
                      <a16:colId xmlns:a16="http://schemas.microsoft.com/office/drawing/2014/main" val="3344519595"/>
                    </a:ext>
                  </a:extLst>
                </a:gridCol>
              </a:tblGrid>
              <a:tr h="322024">
                <a:tc>
                  <a:txBody>
                    <a:bodyPr/>
                    <a:lstStyle/>
                    <a:p>
                      <a:pPr algn="r"/>
                      <a:r>
                        <a:rPr lang="en-GB" sz="1600" b="1" dirty="0">
                          <a:latin typeface="MTN Brighter Sans Light" panose="000004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600" b="1" dirty="0">
                          <a:latin typeface="MTN Brighter Sans Light" panose="00000400000000000000" pitchFamily="50" charset="0"/>
                        </a:rPr>
                        <a:t>UC 2 FT _292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727697">
                <a:tc>
                  <a:txBody>
                    <a:bodyPr/>
                    <a:lstStyle/>
                    <a:p>
                      <a:pPr algn="ctr"/>
                      <a:r>
                        <a:rPr lang="en-GB" sz="1100" b="1" dirty="0">
                          <a:latin typeface="MTN Brighter Sans Light" panose="00000400000000000000" pitchFamily="50" charset="0"/>
                        </a:rPr>
                        <a:t>Use Case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0">
                        <a:lnSpc>
                          <a:spcPct val="100000"/>
                        </a:lnSpc>
                        <a:spcBef>
                          <a:spcPts val="0"/>
                        </a:spcBef>
                        <a:spcAft>
                          <a:spcPts val="0"/>
                        </a:spcAft>
                        <a:buClrTx/>
                        <a:buSzTx/>
                        <a:buFontTx/>
                        <a:buNone/>
                        <a:tabLst/>
                        <a:defRPr/>
                      </a:pPr>
                      <a:b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b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Transaction ID</a:t>
                      </a:r>
                      <a:endParaRPr lang="en-US" sz="1100" b="1" i="0" u="none" strike="noStrike" cap="none" spc="0" baseline="0" dirty="0">
                        <a:solidFill>
                          <a:schemeClr val="dk1"/>
                        </a:solidFill>
                        <a:uFillTx/>
                        <a:latin typeface="MTN Brighter Sans Light" panose="00000400000000000000" pitchFamily="50" charset="0"/>
                        <a:ea typeface="+mn-ea"/>
                        <a:cs typeface="+mn-cs"/>
                        <a:sym typeface="Calibri"/>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7682155"/>
                  </a:ext>
                </a:extLst>
              </a:tr>
              <a:tr h="40984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b="1" dirty="0">
                          <a:latin typeface="MTN Brighter Sans Light" panose="00000400000000000000" pitchFamily="50"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0">
                        <a:lnSpc>
                          <a:spcPct val="100000"/>
                        </a:lnSpc>
                        <a:spcBef>
                          <a:spcPts val="0"/>
                        </a:spcBef>
                        <a:spcAft>
                          <a:spcPts val="0"/>
                        </a:spcAft>
                        <a:buClrTx/>
                        <a:buSzTx/>
                        <a:buFont typeface="Arial" panose="020B0604020202020204" pitchFamily="34" charset="0"/>
                        <a:buNone/>
                        <a:tabLst/>
                        <a:defRPr/>
                      </a:pPr>
                      <a:r>
                        <a:rPr lang="en-US" sz="1100" b="1" i="0" u="none" strike="noStrike" kern="1200" cap="none" spc="0" baseline="0" dirty="0">
                          <a:solidFill>
                            <a:schemeClr val="dk1"/>
                          </a:solidFill>
                          <a:uFillTx/>
                          <a:latin typeface="MTN Brighter Sans Light" panose="00000400000000000000" pitchFamily="50" charset="0"/>
                          <a:ea typeface="+mn-ea"/>
                          <a:cs typeface="+mn-cs"/>
                        </a:rPr>
                        <a:t>As a customer, I should be able to receive my transaction when I submit a SIM Related request online to improve customer experience</a:t>
                      </a:r>
                    </a:p>
                    <a:p>
                      <a:pPr marL="0" marR="0" lvl="0" indent="0" algn="l" defTabSz="914400" rtl="0" eaLnBrk="1" fontAlgn="auto" latinLnBrk="0" hangingPunct="0">
                        <a:lnSpc>
                          <a:spcPct val="100000"/>
                        </a:lnSpc>
                        <a:spcBef>
                          <a:spcPts val="0"/>
                        </a:spcBef>
                        <a:spcAft>
                          <a:spcPts val="0"/>
                        </a:spcAft>
                        <a:buClrTx/>
                        <a:buSzTx/>
                        <a:buFont typeface="Arial" panose="020B0604020202020204" pitchFamily="34" charset="0"/>
                        <a:buNone/>
                        <a:tabLst/>
                        <a:defRPr/>
                      </a:pPr>
                      <a:endParaRPr lang="en-US" sz="1100" b="1" i="0" u="none" strike="noStrike" kern="1200" cap="none" spc="0" baseline="0" dirty="0">
                        <a:solidFill>
                          <a:schemeClr val="dk1"/>
                        </a:solidFill>
                        <a:uFillTx/>
                        <a:latin typeface="MTN Brighter Sans Light" panose="00000400000000000000" pitchFamily="50"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21014000"/>
                  </a:ext>
                </a:extLst>
              </a:tr>
              <a:tr h="13759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b="1" dirty="0">
                          <a:latin typeface="MTN Brighter Sans Light" panose="00000400000000000000" pitchFamily="50" charset="0"/>
                        </a:rPr>
                        <a:t>Actors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Customers</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Agents</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MTN online portal</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My MTN app</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CLM</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Biosmart</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ESF</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err="1">
                          <a:solidFill>
                            <a:schemeClr val="dk1"/>
                          </a:solidFill>
                          <a:uFillTx/>
                          <a:latin typeface="MTN Brighter Sans Light" panose="00000400000000000000" pitchFamily="50" charset="0"/>
                          <a:ea typeface="+mn-ea"/>
                          <a:cs typeface="+mn-cs"/>
                          <a:sym typeface="Century Gothic"/>
                        </a:rPr>
                        <a:t>Madapi</a:t>
                      </a:r>
                      <a:endParaRPr lang="en-US" sz="1100" b="1" i="0" u="none" strike="noStrike" cap="none" spc="0" baseline="0" dirty="0">
                        <a:solidFill>
                          <a:schemeClr val="dk1"/>
                        </a:solidFill>
                        <a:uFillTx/>
                        <a:latin typeface="MTN Brighter Sans Light" panose="00000400000000000000" pitchFamily="50" charset="0"/>
                        <a:ea typeface="+mn-ea"/>
                        <a:cs typeface="+mn-cs"/>
                        <a:sym typeface="Century Gothic"/>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90018280"/>
                  </a:ext>
                </a:extLst>
              </a:tr>
              <a:tr h="40984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b="1" dirty="0">
                          <a:latin typeface="MTN Brighter Sans Light" panose="00000400000000000000" pitchFamily="50" charset="0"/>
                        </a:rPr>
                        <a:t>Assumptions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b="1" i="0" u="none" strike="noStrike" cap="none" spc="0" baseline="0" dirty="0">
                          <a:solidFill>
                            <a:schemeClr val="dk1"/>
                          </a:solidFill>
                          <a:uFillTx/>
                          <a:latin typeface="MTN Brighter Sans Light" panose="00000400000000000000" pitchFamily="50" charset="0"/>
                          <a:ea typeface="+mn-ea"/>
                          <a:cs typeface="+mn-cs"/>
                          <a:sym typeface="Century Gothic"/>
                        </a:rPr>
                        <a:t>Existing login process should apply for customers to login</a:t>
                      </a:r>
                    </a:p>
                    <a:p>
                      <a:pPr marL="285750" marR="0" lvl="0" indent="-2857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b="1" i="0" u="none" strike="noStrike" cap="none" spc="0" baseline="0" dirty="0">
                          <a:solidFill>
                            <a:schemeClr val="dk1"/>
                          </a:solidFill>
                          <a:uFillTx/>
                          <a:latin typeface="MTN Brighter Sans Light" panose="00000400000000000000" pitchFamily="50" charset="0"/>
                          <a:ea typeface="+mn-ea"/>
                          <a:cs typeface="+mn-cs"/>
                          <a:sym typeface="Century Gothic"/>
                        </a:rPr>
                        <a:t>Customers should be able to fill in their details for SIM related issues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8185184"/>
                  </a:ext>
                </a:extLst>
              </a:tr>
              <a:tr h="2629022">
                <a:tc>
                  <a:txBody>
                    <a:bodyPr/>
                    <a:lstStyle/>
                    <a:p>
                      <a:pPr algn="ctr"/>
                      <a:r>
                        <a:rPr lang="en-GB" sz="1100" b="1" dirty="0">
                          <a:latin typeface="MTN Brighter Sans Light" panose="00000400000000000000" pitchFamily="50" charset="0"/>
                        </a:rPr>
                        <a:t>        Acceptance Criteria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Transaction ID  shall be a combination of alphanumeric characters with a hyphen separating the two part to increase readability. The Reference number shall follow the following format: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100" b="1" i="0" kern="1200" dirty="0">
                        <a:solidFill>
                          <a:schemeClr val="dk1"/>
                        </a:solidFill>
                        <a:effectLst/>
                        <a:latin typeface="+mn-lt"/>
                        <a:ea typeface="+mn-ea"/>
                        <a:cs typeface="+mn-cs"/>
                        <a:sym typeface="Century Gothic"/>
                      </a:endParaRP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First three (3) character shall be alphabets reflecting the service initiated. e.g.</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For MNP, first three letters with be MNP</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For SIM Swap, first 3 letters will be SWP</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For SIM Reg, first 3 letters will be REG</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b="1" i="0" kern="1200" dirty="0">
                        <a:solidFill>
                          <a:schemeClr val="dk1"/>
                        </a:solidFill>
                        <a:effectLst/>
                        <a:latin typeface="+mn-lt"/>
                        <a:ea typeface="+mn-ea"/>
                        <a:cs typeface="+mn-cs"/>
                        <a:sym typeface="Century Gothic"/>
                      </a:endParaRP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Last five (5) shall be a combination of numbers </a:t>
                      </a:r>
                      <a:r>
                        <a:rPr lang="en-US" sz="1100" b="1" i="0" kern="1200" dirty="0" err="1">
                          <a:solidFill>
                            <a:schemeClr val="dk1"/>
                          </a:solidFill>
                          <a:effectLst/>
                          <a:latin typeface="+mn-lt"/>
                          <a:ea typeface="+mn-ea"/>
                          <a:cs typeface="+mn-cs"/>
                          <a:sym typeface="Century Gothic"/>
                        </a:rPr>
                        <a:t>eg</a:t>
                      </a:r>
                      <a:r>
                        <a:rPr lang="en-US" sz="1100" b="1" i="0" kern="1200" dirty="0">
                          <a:solidFill>
                            <a:schemeClr val="dk1"/>
                          </a:solidFill>
                          <a:effectLst/>
                          <a:latin typeface="+mn-lt"/>
                          <a:ea typeface="+mn-ea"/>
                          <a:cs typeface="+mn-cs"/>
                          <a:sym typeface="Century Gothic"/>
                        </a:rPr>
                        <a:t> </a:t>
                      </a:r>
                      <a:r>
                        <a:rPr lang="en-US" sz="1100" b="1" i="0" kern="1200" dirty="0" err="1">
                          <a:solidFill>
                            <a:schemeClr val="dk1"/>
                          </a:solidFill>
                          <a:effectLst/>
                          <a:latin typeface="+mn-lt"/>
                          <a:ea typeface="+mn-ea"/>
                          <a:cs typeface="+mn-cs"/>
                          <a:sym typeface="Century Gothic"/>
                        </a:rPr>
                        <a:t>xxxxx</a:t>
                      </a:r>
                      <a:r>
                        <a:rPr lang="en-US" sz="1100" b="1" i="0" kern="1200" dirty="0">
                          <a:solidFill>
                            <a:schemeClr val="dk1"/>
                          </a:solidFill>
                          <a:effectLst/>
                          <a:latin typeface="+mn-lt"/>
                          <a:ea typeface="+mn-ea"/>
                          <a:cs typeface="+mn-cs"/>
                          <a:sym typeface="Century Gothic"/>
                        </a:rPr>
                        <a:t>. Numbers shall be in ascending order to reflect the count for request made on that service. For example, where customer A fills a sim swap request, he receives Transaction ID as SWP00001 and where customer B, fills a sim swap request, he receives Reference number SWP0002</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b="1" i="0" kern="1200" dirty="0">
                        <a:solidFill>
                          <a:schemeClr val="dk1"/>
                        </a:solidFill>
                        <a:effectLst/>
                        <a:latin typeface="+mn-lt"/>
                        <a:ea typeface="+mn-ea"/>
                        <a:cs typeface="+mn-cs"/>
                        <a:sym typeface="Century Gothic"/>
                      </a:endParaRP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Sample Transaction ID Per Service type</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SIM Swap   SWP00001</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MNP      MNP00001</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REG        REG000001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3398789"/>
                  </a:ext>
                </a:extLst>
              </a:tr>
            </a:tbl>
          </a:graphicData>
        </a:graphic>
      </p:graphicFrame>
      <p:sp>
        <p:nvSpPr>
          <p:cNvPr id="9" name="Text Placeholder 8">
            <a:extLst>
              <a:ext uri="{FF2B5EF4-FFF2-40B4-BE49-F238E27FC236}">
                <a16:creationId xmlns:a16="http://schemas.microsoft.com/office/drawing/2014/main" id="{C86DCF35-9F07-495D-8846-4D15FDD1CDFC}"/>
              </a:ext>
            </a:extLst>
          </p:cNvPr>
          <p:cNvSpPr>
            <a:spLocks noGrp="1"/>
          </p:cNvSpPr>
          <p:nvPr>
            <p:ph type="body" sz="quarter" idx="14"/>
          </p:nvPr>
        </p:nvSpPr>
        <p:spPr/>
        <p:txBody>
          <a:bodyPr/>
          <a:lstStyle/>
          <a:p>
            <a:pPr>
              <a:buNone/>
            </a:pPr>
            <a:endParaRPr lang="en-US" dirty="0"/>
          </a:p>
        </p:txBody>
      </p:sp>
      <p:sp>
        <p:nvSpPr>
          <p:cNvPr id="7" name="Title 1">
            <a:extLst>
              <a:ext uri="{FF2B5EF4-FFF2-40B4-BE49-F238E27FC236}">
                <a16:creationId xmlns:a16="http://schemas.microsoft.com/office/drawing/2014/main" id="{F41F56B6-C81E-47F2-98C4-B4D3776EAD17}"/>
              </a:ext>
            </a:extLst>
          </p:cNvPr>
          <p:cNvSpPr>
            <a:spLocks noGrp="1"/>
          </p:cNvSpPr>
          <p:nvPr>
            <p:ph type="title" idx="4294967295"/>
          </p:nvPr>
        </p:nvSpPr>
        <p:spPr>
          <a:xfrm>
            <a:off x="0" y="65088"/>
            <a:ext cx="8202967" cy="263386"/>
          </a:xfrm>
          <a:prstGeom prst="rect">
            <a:avLst/>
          </a:prstGeom>
        </p:spPr>
        <p:txBody>
          <a:bodyPr>
            <a:normAutofit fontScale="90000"/>
          </a:bodyPr>
          <a:lstStyle/>
          <a:p>
            <a:r>
              <a:rPr lang="en-US" sz="1800" spc="-150" dirty="0">
                <a:latin typeface="MTN Brighter Sans" panose="00000500000000000000" pitchFamily="50" charset="0"/>
              </a:rPr>
              <a:t>User Stories</a:t>
            </a:r>
          </a:p>
        </p:txBody>
      </p:sp>
      <p:sp>
        <p:nvSpPr>
          <p:cNvPr id="2" name="Slide Number Placeholder 1">
            <a:extLst>
              <a:ext uri="{FF2B5EF4-FFF2-40B4-BE49-F238E27FC236}">
                <a16:creationId xmlns:a16="http://schemas.microsoft.com/office/drawing/2014/main" id="{FD5B6796-908B-4D3F-A599-6BA7CBF79BFB}"/>
              </a:ext>
            </a:extLst>
          </p:cNvPr>
          <p:cNvSpPr>
            <a:spLocks noGrp="1"/>
          </p:cNvSpPr>
          <p:nvPr>
            <p:ph type="sldNum" sz="quarter" idx="2"/>
          </p:nvPr>
        </p:nvSpPr>
        <p:spPr/>
        <p:txBody>
          <a:bodyPr/>
          <a:lstStyle/>
          <a:p>
            <a:fld id="{86CB4B4D-7CA3-9044-876B-883B54F8677D}" type="slidenum">
              <a:rPr lang="en-ZA" smtClean="0"/>
              <a:pPr/>
              <a:t>15</a:t>
            </a:fld>
            <a:endParaRPr lang="en-ZA" dirty="0"/>
          </a:p>
        </p:txBody>
      </p:sp>
    </p:spTree>
    <p:extLst>
      <p:ext uri="{BB962C8B-B14F-4D97-AF65-F5344CB8AC3E}">
        <p14:creationId xmlns:p14="http://schemas.microsoft.com/office/powerpoint/2010/main" val="1772500253"/>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1991495752"/>
              </p:ext>
            </p:extLst>
          </p:nvPr>
        </p:nvGraphicFramePr>
        <p:xfrm>
          <a:off x="257452" y="328476"/>
          <a:ext cx="11327907" cy="5198432"/>
        </p:xfrm>
        <a:graphic>
          <a:graphicData uri="http://schemas.openxmlformats.org/drawingml/2006/table">
            <a:tbl>
              <a:tblPr firstRow="1" bandRow="1">
                <a:tableStyleId>{FABFCF23-3B69-468F-B69F-88F6DE6A72F2}</a:tableStyleId>
              </a:tblPr>
              <a:tblGrid>
                <a:gridCol w="1560784">
                  <a:extLst>
                    <a:ext uri="{9D8B030D-6E8A-4147-A177-3AD203B41FA5}">
                      <a16:colId xmlns:a16="http://schemas.microsoft.com/office/drawing/2014/main" val="3156873625"/>
                    </a:ext>
                  </a:extLst>
                </a:gridCol>
                <a:gridCol w="9767123">
                  <a:extLst>
                    <a:ext uri="{9D8B030D-6E8A-4147-A177-3AD203B41FA5}">
                      <a16:colId xmlns:a16="http://schemas.microsoft.com/office/drawing/2014/main" val="3344519595"/>
                    </a:ext>
                  </a:extLst>
                </a:gridCol>
              </a:tblGrid>
              <a:tr h="317690">
                <a:tc>
                  <a:txBody>
                    <a:bodyPr/>
                    <a:lstStyle/>
                    <a:p>
                      <a:pPr algn="r"/>
                      <a:r>
                        <a:rPr lang="en-GB" sz="1600" b="1" dirty="0">
                          <a:latin typeface="MTN Brighter Sans Light" panose="000004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600" b="1" dirty="0">
                          <a:latin typeface="MTN Brighter Sans Light" panose="00000400000000000000" pitchFamily="50" charset="0"/>
                        </a:rPr>
                        <a:t>UC 2 FT _292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916469">
                <a:tc>
                  <a:txBody>
                    <a:bodyPr/>
                    <a:lstStyle/>
                    <a:p>
                      <a:pPr algn="ctr"/>
                      <a:r>
                        <a:rPr lang="en-GB" sz="1100" b="1" dirty="0">
                          <a:latin typeface="MTN Brighter Sans Light" panose="00000400000000000000" pitchFamily="50" charset="0"/>
                        </a:rPr>
                        <a:t>Acceptance Criteria </a:t>
                      </a:r>
                      <a:r>
                        <a:rPr lang="en-GB" sz="1100" b="1" dirty="0" err="1">
                          <a:latin typeface="MTN Brighter Sans Light" panose="00000400000000000000" pitchFamily="50" charset="0"/>
                        </a:rPr>
                        <a:t>Cntd</a:t>
                      </a:r>
                      <a:r>
                        <a:rPr lang="en-GB" sz="1100" b="1" dirty="0">
                          <a:latin typeface="MTN Brighter Sans Light" panose="00000400000000000000" pitchFamily="50"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fontAlgn="auto" latinLnBrk="0" hangingPunct="0">
                        <a:lnSpc>
                          <a:spcPct val="100000"/>
                        </a:lnSpc>
                        <a:spcBef>
                          <a:spcPts val="0"/>
                        </a:spcBef>
                        <a:spcAft>
                          <a:spcPts val="0"/>
                        </a:spcAft>
                        <a:buClrTx/>
                        <a:buSzTx/>
                        <a:buFont typeface="Arial" panose="020B0604020202020204" pitchFamily="34" charset="0"/>
                        <a:buNone/>
                        <a:tabLst/>
                      </a:pPr>
                      <a:endParaRPr lang="en-US" sz="1100" b="1" i="0" kern="1200" dirty="0">
                        <a:solidFill>
                          <a:schemeClr val="dk1"/>
                        </a:solidFill>
                        <a:effectLst/>
                        <a:latin typeface="+mn-lt"/>
                        <a:ea typeface="+mn-ea"/>
                        <a:cs typeface="+mn-cs"/>
                        <a:sym typeface="Calibri"/>
                      </a:endParaRP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b="1" i="0" kern="1200" dirty="0">
                        <a:solidFill>
                          <a:schemeClr val="dk1"/>
                        </a:solidFill>
                        <a:effectLst/>
                        <a:latin typeface="+mn-lt"/>
                        <a:ea typeface="+mn-ea"/>
                        <a:cs typeface="+mn-cs"/>
                        <a:sym typeface="Century Gothic"/>
                      </a:endParaRP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On submitting a request, the transaction ID for that request will be part of the notification displayed in-app</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b="1" i="0" kern="1200" dirty="0">
                        <a:solidFill>
                          <a:schemeClr val="dk1"/>
                        </a:solidFill>
                        <a:effectLst/>
                        <a:latin typeface="+mn-lt"/>
                        <a:ea typeface="+mn-ea"/>
                        <a:cs typeface="+mn-cs"/>
                        <a:sym typeface="Century Gothic"/>
                      </a:endParaRP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Transaction ID must be unique. The system shall ensure that no request has similar transaction ID. This means each  number generated will be unique for that customer/MSISDN request was made for. See Sample below</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b="1" i="0" kern="1200" dirty="0">
                        <a:solidFill>
                          <a:schemeClr val="dk1"/>
                        </a:solidFill>
                        <a:effectLst/>
                        <a:latin typeface="+mn-lt"/>
                        <a:ea typeface="+mn-ea"/>
                        <a:cs typeface="+mn-cs"/>
                        <a:sym typeface="Century Gothic"/>
                      </a:endParaRP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MNP Request Successfully Submitted!!!</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Please check your email for details</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Reference ID: MNP-XXXXX</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Request valid till:</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Friday Sept.25, 2020. 5:00pm</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b="1" i="0" kern="1200" dirty="0">
                        <a:solidFill>
                          <a:schemeClr val="dk1"/>
                        </a:solidFill>
                        <a:effectLst/>
                        <a:latin typeface="+mn-lt"/>
                        <a:ea typeface="+mn-ea"/>
                        <a:cs typeface="+mn-cs"/>
                        <a:sym typeface="Century Gothic"/>
                      </a:endParaRP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b="1" i="0" kern="1200" dirty="0">
                        <a:solidFill>
                          <a:schemeClr val="dk1"/>
                        </a:solidFill>
                        <a:effectLst/>
                        <a:latin typeface="+mn-lt"/>
                        <a:ea typeface="+mn-ea"/>
                        <a:cs typeface="+mn-cs"/>
                        <a:sym typeface="Century Gothic"/>
                      </a:endParaRP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Transaction ID shall have an active duration of 72 hours (configurable)</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b="1" i="0" kern="1200" dirty="0">
                        <a:solidFill>
                          <a:schemeClr val="dk1"/>
                        </a:solidFill>
                        <a:effectLst/>
                        <a:latin typeface="+mn-lt"/>
                        <a:ea typeface="+mn-ea"/>
                        <a:cs typeface="+mn-cs"/>
                        <a:sym typeface="Century Gothic"/>
                      </a:endParaRP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It shall be possible to user the Transaction ID or the customer phone number to </a:t>
                      </a:r>
                      <a:r>
                        <a:rPr lang="en-US" sz="1100" b="1" i="0" kern="1200" dirty="0" err="1">
                          <a:solidFill>
                            <a:schemeClr val="dk1"/>
                          </a:solidFill>
                          <a:effectLst/>
                          <a:latin typeface="+mn-lt"/>
                          <a:ea typeface="+mn-ea"/>
                          <a:cs typeface="+mn-cs"/>
                          <a:sym typeface="Century Gothic"/>
                        </a:rPr>
                        <a:t>autopopulate</a:t>
                      </a:r>
                      <a:r>
                        <a:rPr lang="en-US" sz="1100" b="1" i="0" kern="1200" dirty="0">
                          <a:solidFill>
                            <a:schemeClr val="dk1"/>
                          </a:solidFill>
                          <a:effectLst/>
                          <a:latin typeface="+mn-lt"/>
                          <a:ea typeface="+mn-ea"/>
                          <a:cs typeface="+mn-cs"/>
                          <a:sym typeface="Century Gothic"/>
                        </a:rPr>
                        <a:t> the details captured by the customer</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b="1" i="0" kern="1200" dirty="0">
                        <a:solidFill>
                          <a:schemeClr val="dk1"/>
                        </a:solidFill>
                        <a:effectLst/>
                        <a:latin typeface="+mn-lt"/>
                        <a:ea typeface="+mn-ea"/>
                        <a:cs typeface="+mn-cs"/>
                        <a:sym typeface="Century Gothic"/>
                      </a:endParaRP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 Where transaction is expired, and user attempt to query it, display notification</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b="1" i="0" kern="1200" dirty="0">
                        <a:solidFill>
                          <a:schemeClr val="dk1"/>
                        </a:solidFill>
                        <a:effectLst/>
                        <a:latin typeface="+mn-lt"/>
                        <a:ea typeface="+mn-ea"/>
                        <a:cs typeface="+mn-cs"/>
                        <a:sym typeface="Century Gothic"/>
                      </a:endParaRP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Y’ello! Wallace, your request with</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 Reference Number </a:t>
                      </a:r>
                      <a:r>
                        <a:rPr lang="en-US" sz="1100" b="1" i="0" kern="1200" dirty="0" err="1">
                          <a:solidFill>
                            <a:schemeClr val="dk1"/>
                          </a:solidFill>
                          <a:effectLst/>
                          <a:latin typeface="+mn-lt"/>
                          <a:ea typeface="+mn-ea"/>
                          <a:cs typeface="+mn-cs"/>
                          <a:sym typeface="Century Gothic"/>
                        </a:rPr>
                        <a:t>MNPxxxxxx</a:t>
                      </a:r>
                      <a:r>
                        <a:rPr lang="en-US" sz="1100" b="1" i="0" kern="1200" dirty="0">
                          <a:solidFill>
                            <a:schemeClr val="dk1"/>
                          </a:solidFill>
                          <a:effectLst/>
                          <a:latin typeface="+mn-lt"/>
                          <a:ea typeface="+mn-ea"/>
                          <a:cs typeface="+mn-cs"/>
                          <a:sym typeface="Century Gothic"/>
                        </a:rPr>
                        <a:t> has expired </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Please visit any MTN Service Centre to complete this request or visit www.mtnonline.com/request to initiate a new request. </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Thank you</a:t>
                      </a:r>
                    </a:p>
                    <a:p>
                      <a:pPr marL="0" marR="0" indent="0" algn="l" defTabSz="914400" rtl="0" fontAlgn="auto" latinLnBrk="0" hangingPunct="0">
                        <a:lnSpc>
                          <a:spcPct val="100000"/>
                        </a:lnSpc>
                        <a:spcBef>
                          <a:spcPts val="0"/>
                        </a:spcBef>
                        <a:spcAft>
                          <a:spcPts val="0"/>
                        </a:spcAft>
                        <a:buClrTx/>
                        <a:buSzTx/>
                        <a:buFont typeface="Arial" panose="020B0604020202020204" pitchFamily="34" charset="0"/>
                        <a:buNone/>
                        <a:tabLst/>
                      </a:pPr>
                      <a:endParaRPr lang="en-US" sz="1100" b="1" i="0" kern="1200" dirty="0">
                        <a:solidFill>
                          <a:schemeClr val="dk1"/>
                        </a:solidFill>
                        <a:effectLst/>
                        <a:latin typeface="+mn-lt"/>
                        <a:ea typeface="+mn-ea"/>
                        <a:cs typeface="+mn-cs"/>
                        <a:sym typeface="Calibri"/>
                      </a:endParaRPr>
                    </a:p>
                    <a:p>
                      <a:pPr marL="0" marR="0" indent="0" algn="l" defTabSz="914400" rtl="0" fontAlgn="auto" latinLnBrk="0" hangingPunct="0">
                        <a:lnSpc>
                          <a:spcPct val="100000"/>
                        </a:lnSpc>
                        <a:spcBef>
                          <a:spcPts val="0"/>
                        </a:spcBef>
                        <a:spcAft>
                          <a:spcPts val="0"/>
                        </a:spcAft>
                        <a:buClrTx/>
                        <a:buSzTx/>
                        <a:buFont typeface="Arial" panose="020B0604020202020204" pitchFamily="34" charset="0"/>
                        <a:buNone/>
                        <a:tabLst/>
                      </a:pPr>
                      <a:endParaRPr lang="en-US" sz="1100" b="1" i="0" kern="1200" dirty="0">
                        <a:solidFill>
                          <a:schemeClr val="dk1"/>
                        </a:solidFill>
                        <a:effectLst/>
                        <a:latin typeface="+mn-lt"/>
                        <a:ea typeface="+mn-ea"/>
                        <a:cs typeface="+mn-cs"/>
                        <a:sym typeface="Calibri"/>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7682155"/>
                  </a:ext>
                </a:extLst>
              </a:tr>
              <a:tr h="413072">
                <a:tc>
                  <a:txBody>
                    <a:bodyPr/>
                    <a:lstStyle/>
                    <a:p>
                      <a:pPr algn="ctr"/>
                      <a:r>
                        <a:rPr lang="en-GB" sz="1100" b="1" dirty="0">
                          <a:latin typeface="MTN Brighter Sans Light" panose="00000400000000000000" pitchFamily="50" charset="0"/>
                        </a:rPr>
                        <a:t>Dependency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None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23390127"/>
                  </a:ext>
                </a:extLst>
              </a:tr>
            </a:tbl>
          </a:graphicData>
        </a:graphic>
      </p:graphicFrame>
      <p:sp>
        <p:nvSpPr>
          <p:cNvPr id="9" name="Text Placeholder 8">
            <a:extLst>
              <a:ext uri="{FF2B5EF4-FFF2-40B4-BE49-F238E27FC236}">
                <a16:creationId xmlns:a16="http://schemas.microsoft.com/office/drawing/2014/main" id="{C86DCF35-9F07-495D-8846-4D15FDD1CDFC}"/>
              </a:ext>
            </a:extLst>
          </p:cNvPr>
          <p:cNvSpPr>
            <a:spLocks noGrp="1"/>
          </p:cNvSpPr>
          <p:nvPr>
            <p:ph type="body" sz="quarter" idx="14"/>
          </p:nvPr>
        </p:nvSpPr>
        <p:spPr/>
        <p:txBody>
          <a:bodyPr/>
          <a:lstStyle/>
          <a:p>
            <a:pPr>
              <a:buNone/>
            </a:pPr>
            <a:endParaRPr lang="en-US" dirty="0"/>
          </a:p>
        </p:txBody>
      </p:sp>
      <p:sp>
        <p:nvSpPr>
          <p:cNvPr id="7" name="Title 1">
            <a:extLst>
              <a:ext uri="{FF2B5EF4-FFF2-40B4-BE49-F238E27FC236}">
                <a16:creationId xmlns:a16="http://schemas.microsoft.com/office/drawing/2014/main" id="{F41F56B6-C81E-47F2-98C4-B4D3776EAD17}"/>
              </a:ext>
            </a:extLst>
          </p:cNvPr>
          <p:cNvSpPr>
            <a:spLocks noGrp="1"/>
          </p:cNvSpPr>
          <p:nvPr>
            <p:ph type="title" idx="4294967295"/>
          </p:nvPr>
        </p:nvSpPr>
        <p:spPr>
          <a:xfrm>
            <a:off x="0" y="65088"/>
            <a:ext cx="8202967" cy="263386"/>
          </a:xfrm>
          <a:prstGeom prst="rect">
            <a:avLst/>
          </a:prstGeom>
        </p:spPr>
        <p:txBody>
          <a:bodyPr>
            <a:normAutofit fontScale="90000"/>
          </a:bodyPr>
          <a:lstStyle/>
          <a:p>
            <a:r>
              <a:rPr lang="en-US" sz="1800" spc="-150" dirty="0">
                <a:latin typeface="MTN Brighter Sans" panose="00000500000000000000" pitchFamily="50" charset="0"/>
              </a:rPr>
              <a:t>User Stories</a:t>
            </a:r>
          </a:p>
        </p:txBody>
      </p:sp>
      <p:sp>
        <p:nvSpPr>
          <p:cNvPr id="2" name="Slide Number Placeholder 1">
            <a:extLst>
              <a:ext uri="{FF2B5EF4-FFF2-40B4-BE49-F238E27FC236}">
                <a16:creationId xmlns:a16="http://schemas.microsoft.com/office/drawing/2014/main" id="{5B80AEBC-CBC5-403E-BAAB-27EED5603A71}"/>
              </a:ext>
            </a:extLst>
          </p:cNvPr>
          <p:cNvSpPr>
            <a:spLocks noGrp="1"/>
          </p:cNvSpPr>
          <p:nvPr>
            <p:ph type="sldNum" sz="quarter" idx="2"/>
          </p:nvPr>
        </p:nvSpPr>
        <p:spPr/>
        <p:txBody>
          <a:bodyPr/>
          <a:lstStyle/>
          <a:p>
            <a:fld id="{86CB4B4D-7CA3-9044-876B-883B54F8677D}" type="slidenum">
              <a:rPr lang="en-ZA" smtClean="0"/>
              <a:pPr/>
              <a:t>16</a:t>
            </a:fld>
            <a:endParaRPr lang="en-ZA" dirty="0"/>
          </a:p>
        </p:txBody>
      </p:sp>
    </p:spTree>
    <p:extLst>
      <p:ext uri="{BB962C8B-B14F-4D97-AF65-F5344CB8AC3E}">
        <p14:creationId xmlns:p14="http://schemas.microsoft.com/office/powerpoint/2010/main" val="2630390660"/>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426026516"/>
              </p:ext>
            </p:extLst>
          </p:nvPr>
        </p:nvGraphicFramePr>
        <p:xfrm>
          <a:off x="443061" y="328479"/>
          <a:ext cx="11444140" cy="4908656"/>
        </p:xfrm>
        <a:graphic>
          <a:graphicData uri="http://schemas.openxmlformats.org/drawingml/2006/table">
            <a:tbl>
              <a:tblPr firstRow="1" bandRow="1">
                <a:tableStyleId>{FABFCF23-3B69-468F-B69F-88F6DE6A72F2}</a:tableStyleId>
              </a:tblPr>
              <a:tblGrid>
                <a:gridCol w="1576798">
                  <a:extLst>
                    <a:ext uri="{9D8B030D-6E8A-4147-A177-3AD203B41FA5}">
                      <a16:colId xmlns:a16="http://schemas.microsoft.com/office/drawing/2014/main" val="3156873625"/>
                    </a:ext>
                  </a:extLst>
                </a:gridCol>
                <a:gridCol w="9867342">
                  <a:extLst>
                    <a:ext uri="{9D8B030D-6E8A-4147-A177-3AD203B41FA5}">
                      <a16:colId xmlns:a16="http://schemas.microsoft.com/office/drawing/2014/main" val="3344519595"/>
                    </a:ext>
                  </a:extLst>
                </a:gridCol>
              </a:tblGrid>
              <a:tr h="305245">
                <a:tc>
                  <a:txBody>
                    <a:bodyPr/>
                    <a:lstStyle/>
                    <a:p>
                      <a:pPr algn="r"/>
                      <a:r>
                        <a:rPr lang="en-GB" sz="1600" b="1" dirty="0">
                          <a:latin typeface="MTN Brighter Sans Light" panose="000004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600" b="1" dirty="0">
                          <a:latin typeface="MTN Brighter Sans Light" panose="00000400000000000000" pitchFamily="50" charset="0"/>
                        </a:rPr>
                        <a:t>UC 3 FT _293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388493">
                <a:tc>
                  <a:txBody>
                    <a:bodyPr/>
                    <a:lstStyle/>
                    <a:p>
                      <a:pPr algn="ctr"/>
                      <a:r>
                        <a:rPr lang="en-GB" sz="1100" b="1" dirty="0">
                          <a:latin typeface="MTN Brighter Sans Light" panose="00000400000000000000" pitchFamily="50" charset="0"/>
                        </a:rPr>
                        <a:t>Use Case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0">
                        <a:lnSpc>
                          <a:spcPct val="100000"/>
                        </a:lnSpc>
                        <a:spcBef>
                          <a:spcPts val="0"/>
                        </a:spcBef>
                        <a:spcAft>
                          <a:spcPts val="0"/>
                        </a:spcAft>
                        <a:buClrTx/>
                        <a:buSzTx/>
                        <a:buFontTx/>
                        <a:buNone/>
                        <a:tabLst/>
                        <a:defRPr/>
                      </a:pPr>
                      <a:b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b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Notification</a:t>
                      </a:r>
                      <a:endParaRPr lang="en-US" sz="1100" b="1" i="0" u="none" strike="noStrike" cap="none" spc="0" baseline="0" dirty="0">
                        <a:solidFill>
                          <a:schemeClr val="dk1"/>
                        </a:solidFill>
                        <a:uFillTx/>
                        <a:latin typeface="MTN Brighter Sans Light" panose="00000400000000000000" pitchFamily="50" charset="0"/>
                        <a:ea typeface="+mn-ea"/>
                        <a:cs typeface="+mn-cs"/>
                        <a:sym typeface="Calibri"/>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7682155"/>
                  </a:ext>
                </a:extLst>
              </a:tr>
              <a:tr h="23587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b="1" dirty="0">
                          <a:latin typeface="MTN Brighter Sans Light" panose="00000400000000000000" pitchFamily="50"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kern="1200" cap="none" spc="0" baseline="0" dirty="0">
                          <a:solidFill>
                            <a:schemeClr val="dk1"/>
                          </a:solidFill>
                          <a:uFillTx/>
                          <a:latin typeface="MTN Brighter Sans Light" panose="00000400000000000000" pitchFamily="50" charset="0"/>
                          <a:ea typeface="+mn-ea"/>
                          <a:cs typeface="+mn-cs"/>
                        </a:rPr>
                        <a:t>As a customer, I want to receive notification when I submit my request online.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21014000"/>
                  </a:ext>
                </a:extLst>
              </a:tr>
              <a:tr h="130422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b="1" dirty="0">
                          <a:latin typeface="MTN Brighter Sans Light" panose="00000400000000000000" pitchFamily="50" charset="0"/>
                        </a:rPr>
                        <a:t>Actors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Customers</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Agents</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MTN online portal</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My MTN app</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CLM</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Biosmart</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ESF</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err="1">
                          <a:solidFill>
                            <a:schemeClr val="dk1"/>
                          </a:solidFill>
                          <a:uFillTx/>
                          <a:latin typeface="MTN Brighter Sans Light" panose="00000400000000000000" pitchFamily="50" charset="0"/>
                          <a:ea typeface="+mn-ea"/>
                          <a:cs typeface="+mn-cs"/>
                          <a:sym typeface="Century Gothic"/>
                        </a:rPr>
                        <a:t>Madapi</a:t>
                      </a:r>
                      <a:endParaRPr lang="en-US" sz="1100" b="1" i="0" u="none" strike="noStrike" cap="none" spc="0" baseline="0" dirty="0">
                        <a:solidFill>
                          <a:schemeClr val="dk1"/>
                        </a:solidFill>
                        <a:uFillTx/>
                        <a:latin typeface="MTN Brighter Sans Light" panose="00000400000000000000" pitchFamily="50" charset="0"/>
                        <a:ea typeface="+mn-ea"/>
                        <a:cs typeface="+mn-cs"/>
                        <a:sym typeface="Century Gothic"/>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90018280"/>
                  </a:ext>
                </a:extLst>
              </a:tr>
              <a:tr h="69373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b="1" dirty="0">
                          <a:latin typeface="MTN Brighter Sans Light" panose="00000400000000000000" pitchFamily="50" charset="0"/>
                        </a:rPr>
                        <a:t>Assumptions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b="1" i="0" u="none" strike="noStrike" cap="none" spc="0" baseline="0" dirty="0">
                          <a:solidFill>
                            <a:schemeClr val="dk1"/>
                          </a:solidFill>
                          <a:uFillTx/>
                          <a:latin typeface="MTN Brighter Sans Light" panose="00000400000000000000" pitchFamily="50" charset="0"/>
                          <a:ea typeface="+mn-ea"/>
                          <a:cs typeface="+mn-cs"/>
                          <a:sym typeface="Century Gothic"/>
                        </a:rPr>
                        <a:t>Existing login process should apply for customers to login</a:t>
                      </a:r>
                    </a:p>
                    <a:p>
                      <a:pPr marL="285750" marR="0" lvl="0" indent="-2857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b="1" i="0" u="none" strike="noStrike" cap="none" spc="0" baseline="0" dirty="0">
                          <a:solidFill>
                            <a:schemeClr val="dk1"/>
                          </a:solidFill>
                          <a:uFillTx/>
                          <a:latin typeface="MTN Brighter Sans Light" panose="00000400000000000000" pitchFamily="50" charset="0"/>
                          <a:ea typeface="+mn-ea"/>
                          <a:cs typeface="+mn-cs"/>
                          <a:sym typeface="Century Gothic"/>
                        </a:rPr>
                        <a:t>Customers should be able to fill in their details for SIM related issues</a:t>
                      </a:r>
                    </a:p>
                    <a:p>
                      <a:pPr marL="285750" marR="0" lvl="0" indent="-2857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b="1" i="0" u="none" strike="noStrike" cap="none" spc="0" baseline="0" dirty="0">
                          <a:solidFill>
                            <a:schemeClr val="dk1"/>
                          </a:solidFill>
                          <a:uFillTx/>
                          <a:latin typeface="MTN Brighter Sans Light" panose="00000400000000000000" pitchFamily="50" charset="0"/>
                          <a:ea typeface="+mn-ea"/>
                          <a:cs typeface="+mn-cs"/>
                          <a:sym typeface="Century Gothic"/>
                        </a:rPr>
                        <a:t>Customers should be able to submit their SIM related issues successfully online</a:t>
                      </a:r>
                    </a:p>
                    <a:p>
                      <a:pPr marL="285750" marR="0" lvl="0" indent="-2857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b="1" i="0" u="none" strike="noStrike" cap="none" spc="0" baseline="0" dirty="0">
                          <a:solidFill>
                            <a:schemeClr val="dk1"/>
                          </a:solidFill>
                          <a:uFillTx/>
                          <a:latin typeface="MTN Brighter Sans Light" panose="00000400000000000000" pitchFamily="50" charset="0"/>
                          <a:ea typeface="+mn-ea"/>
                          <a:cs typeface="+mn-cs"/>
                          <a:sym typeface="Century Gothic"/>
                        </a:rPr>
                        <a:t>Customers should have a Transaction reference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8185184"/>
                  </a:ext>
                </a:extLst>
              </a:tr>
              <a:tr h="846508">
                <a:tc>
                  <a:txBody>
                    <a:bodyPr/>
                    <a:lstStyle/>
                    <a:p>
                      <a:pPr algn="ctr"/>
                      <a:r>
                        <a:rPr lang="en-GB" sz="1100" b="1" dirty="0">
                          <a:latin typeface="MTN Brighter Sans Light" panose="00000400000000000000" pitchFamily="50" charset="0"/>
                        </a:rPr>
                        <a:t>        Acceptance Criteria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None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3398789"/>
                  </a:ext>
                </a:extLst>
              </a:tr>
              <a:tr h="846508">
                <a:tc>
                  <a:txBody>
                    <a:bodyPr/>
                    <a:lstStyle/>
                    <a:p>
                      <a:pPr algn="ctr"/>
                      <a:r>
                        <a:rPr lang="en-GB" sz="1100" b="1" dirty="0">
                          <a:latin typeface="MTN Brighter Sans Light" panose="00000400000000000000" pitchFamily="50" charset="0"/>
                        </a:rPr>
                        <a:t>Dependency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None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16862688"/>
                  </a:ext>
                </a:extLst>
              </a:tr>
            </a:tbl>
          </a:graphicData>
        </a:graphic>
      </p:graphicFrame>
      <p:sp>
        <p:nvSpPr>
          <p:cNvPr id="9" name="Text Placeholder 8">
            <a:extLst>
              <a:ext uri="{FF2B5EF4-FFF2-40B4-BE49-F238E27FC236}">
                <a16:creationId xmlns:a16="http://schemas.microsoft.com/office/drawing/2014/main" id="{C86DCF35-9F07-495D-8846-4D15FDD1CDFC}"/>
              </a:ext>
            </a:extLst>
          </p:cNvPr>
          <p:cNvSpPr>
            <a:spLocks noGrp="1"/>
          </p:cNvSpPr>
          <p:nvPr>
            <p:ph type="body" sz="quarter" idx="14"/>
          </p:nvPr>
        </p:nvSpPr>
        <p:spPr/>
        <p:txBody>
          <a:bodyPr/>
          <a:lstStyle/>
          <a:p>
            <a:pPr>
              <a:buNone/>
            </a:pPr>
            <a:endParaRPr lang="en-US" dirty="0"/>
          </a:p>
        </p:txBody>
      </p:sp>
      <p:sp>
        <p:nvSpPr>
          <p:cNvPr id="7" name="Title 1">
            <a:extLst>
              <a:ext uri="{FF2B5EF4-FFF2-40B4-BE49-F238E27FC236}">
                <a16:creationId xmlns:a16="http://schemas.microsoft.com/office/drawing/2014/main" id="{F41F56B6-C81E-47F2-98C4-B4D3776EAD17}"/>
              </a:ext>
            </a:extLst>
          </p:cNvPr>
          <p:cNvSpPr>
            <a:spLocks noGrp="1"/>
          </p:cNvSpPr>
          <p:nvPr>
            <p:ph type="title" idx="4294967295"/>
          </p:nvPr>
        </p:nvSpPr>
        <p:spPr>
          <a:xfrm>
            <a:off x="0" y="65088"/>
            <a:ext cx="8202967" cy="263386"/>
          </a:xfrm>
          <a:prstGeom prst="rect">
            <a:avLst/>
          </a:prstGeom>
        </p:spPr>
        <p:txBody>
          <a:bodyPr>
            <a:normAutofit fontScale="90000"/>
          </a:bodyPr>
          <a:lstStyle/>
          <a:p>
            <a:r>
              <a:rPr lang="en-US" sz="1800" spc="-150" dirty="0">
                <a:latin typeface="MTN Brighter Sans" panose="00000500000000000000" pitchFamily="50" charset="0"/>
              </a:rPr>
              <a:t>User Stories</a:t>
            </a:r>
          </a:p>
        </p:txBody>
      </p:sp>
      <p:sp>
        <p:nvSpPr>
          <p:cNvPr id="2" name="Slide Number Placeholder 1">
            <a:extLst>
              <a:ext uri="{FF2B5EF4-FFF2-40B4-BE49-F238E27FC236}">
                <a16:creationId xmlns:a16="http://schemas.microsoft.com/office/drawing/2014/main" id="{A07E43AC-8E17-4BA2-A18A-22C19615CBD4}"/>
              </a:ext>
            </a:extLst>
          </p:cNvPr>
          <p:cNvSpPr>
            <a:spLocks noGrp="1"/>
          </p:cNvSpPr>
          <p:nvPr>
            <p:ph type="sldNum" sz="quarter" idx="2"/>
          </p:nvPr>
        </p:nvSpPr>
        <p:spPr/>
        <p:txBody>
          <a:bodyPr/>
          <a:lstStyle/>
          <a:p>
            <a:fld id="{86CB4B4D-7CA3-9044-876B-883B54F8677D}" type="slidenum">
              <a:rPr lang="en-ZA" smtClean="0"/>
              <a:pPr/>
              <a:t>17</a:t>
            </a:fld>
            <a:endParaRPr lang="en-ZA" dirty="0"/>
          </a:p>
        </p:txBody>
      </p:sp>
    </p:spTree>
    <p:extLst>
      <p:ext uri="{BB962C8B-B14F-4D97-AF65-F5344CB8AC3E}">
        <p14:creationId xmlns:p14="http://schemas.microsoft.com/office/powerpoint/2010/main" val="3796375052"/>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223397521"/>
              </p:ext>
            </p:extLst>
          </p:nvPr>
        </p:nvGraphicFramePr>
        <p:xfrm>
          <a:off x="103696" y="328483"/>
          <a:ext cx="12088304" cy="5953755"/>
        </p:xfrm>
        <a:graphic>
          <a:graphicData uri="http://schemas.openxmlformats.org/drawingml/2006/table">
            <a:tbl>
              <a:tblPr firstRow="1" bandRow="1">
                <a:tableStyleId>{FABFCF23-3B69-468F-B69F-88F6DE6A72F2}</a:tableStyleId>
              </a:tblPr>
              <a:tblGrid>
                <a:gridCol w="1665552">
                  <a:extLst>
                    <a:ext uri="{9D8B030D-6E8A-4147-A177-3AD203B41FA5}">
                      <a16:colId xmlns:a16="http://schemas.microsoft.com/office/drawing/2014/main" val="3156873625"/>
                    </a:ext>
                  </a:extLst>
                </a:gridCol>
                <a:gridCol w="10422752">
                  <a:extLst>
                    <a:ext uri="{9D8B030D-6E8A-4147-A177-3AD203B41FA5}">
                      <a16:colId xmlns:a16="http://schemas.microsoft.com/office/drawing/2014/main" val="3344519595"/>
                    </a:ext>
                  </a:extLst>
                </a:gridCol>
              </a:tblGrid>
              <a:tr h="317254">
                <a:tc>
                  <a:txBody>
                    <a:bodyPr/>
                    <a:lstStyle/>
                    <a:p>
                      <a:pPr algn="r"/>
                      <a:r>
                        <a:rPr lang="en-GB" sz="1600" b="1" dirty="0">
                          <a:latin typeface="MTN Brighter Sans Light" panose="000004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600" b="1" dirty="0">
                          <a:latin typeface="MTN Brighter Sans Light" panose="00000400000000000000" pitchFamily="50" charset="0"/>
                        </a:rPr>
                        <a:t>UC 4 FT _300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403777">
                <a:tc>
                  <a:txBody>
                    <a:bodyPr/>
                    <a:lstStyle/>
                    <a:p>
                      <a:pPr algn="ctr"/>
                      <a:r>
                        <a:rPr lang="en-GB" sz="1100" b="1" dirty="0">
                          <a:latin typeface="MTN Brighter Sans Light" panose="00000400000000000000" pitchFamily="50" charset="0"/>
                        </a:rPr>
                        <a:t>Use Case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0">
                        <a:lnSpc>
                          <a:spcPct val="100000"/>
                        </a:lnSpc>
                        <a:spcBef>
                          <a:spcPts val="0"/>
                        </a:spcBef>
                        <a:spcAft>
                          <a:spcPts val="0"/>
                        </a:spcAft>
                        <a:buClrTx/>
                        <a:buSzTx/>
                        <a:buFont typeface="Arial" panose="020B0604020202020204" pitchFamily="34" charset="0"/>
                        <a:buNone/>
                        <a:tabLst/>
                        <a:defRPr/>
                      </a:pPr>
                      <a:r>
                        <a:rPr lang="en-US" sz="1100" b="1" i="0" u="none" strike="noStrike" kern="1200" cap="none" spc="0" baseline="0" dirty="0">
                          <a:solidFill>
                            <a:schemeClr val="dk1"/>
                          </a:solidFill>
                          <a:uFillTx/>
                          <a:latin typeface="MTN Brighter Sans Light" panose="00000400000000000000" pitchFamily="50" charset="0"/>
                          <a:ea typeface="+mn-ea"/>
                          <a:cs typeface="+mn-cs"/>
                        </a:rPr>
                        <a:t>Interactive Screen &amp; Digital Signature</a:t>
                      </a:r>
                    </a:p>
                    <a:p>
                      <a:pPr marL="0" marR="0" lvl="0" indent="0" algn="l" defTabSz="914400" rtl="0" eaLnBrk="1" fontAlgn="auto" latinLnBrk="0" hangingPunct="0">
                        <a:lnSpc>
                          <a:spcPct val="100000"/>
                        </a:lnSpc>
                        <a:spcBef>
                          <a:spcPts val="0"/>
                        </a:spcBef>
                        <a:spcAft>
                          <a:spcPts val="0"/>
                        </a:spcAft>
                        <a:buClrTx/>
                        <a:buSzTx/>
                        <a:buFontTx/>
                        <a:buNone/>
                        <a:tabLst/>
                        <a:defRPr/>
                      </a:pPr>
                      <a:endParaRPr lang="en-US" sz="1100" b="1" i="0" u="none" strike="noStrike" cap="none" spc="0" baseline="0" dirty="0">
                        <a:solidFill>
                          <a:schemeClr val="dk1"/>
                        </a:solidFill>
                        <a:uFillTx/>
                        <a:latin typeface="MTN Brighter Sans Light" panose="00000400000000000000" pitchFamily="50" charset="0"/>
                        <a:ea typeface="+mn-ea"/>
                        <a:cs typeface="+mn-cs"/>
                        <a:sym typeface="Calibri"/>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7682155"/>
                  </a:ext>
                </a:extLst>
              </a:tr>
              <a:tr h="40377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b="1" dirty="0">
                          <a:latin typeface="MTN Brighter Sans Light" panose="00000400000000000000" pitchFamily="50"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kern="1200" cap="none" spc="0" baseline="0" dirty="0">
                          <a:solidFill>
                            <a:schemeClr val="dk1"/>
                          </a:solidFill>
                          <a:uFillTx/>
                          <a:latin typeface="MTN Brighter Sans Light" panose="00000400000000000000" pitchFamily="50" charset="0"/>
                          <a:ea typeface="+mn-ea"/>
                          <a:cs typeface="+mn-cs"/>
                        </a:rPr>
                        <a:t>As a user I want to be able to view my submission and append my signature digitally using a digital pen. This will improve the customer experience</a:t>
                      </a:r>
                    </a:p>
                    <a:p>
                      <a:pPr marL="0" marR="0" lvl="0" indent="0" algn="l" defTabSz="914400" rtl="0" eaLnBrk="1" fontAlgn="auto" latinLnBrk="0" hangingPunct="0">
                        <a:lnSpc>
                          <a:spcPct val="100000"/>
                        </a:lnSpc>
                        <a:spcBef>
                          <a:spcPts val="0"/>
                        </a:spcBef>
                        <a:spcAft>
                          <a:spcPts val="0"/>
                        </a:spcAft>
                        <a:buClrTx/>
                        <a:buSzTx/>
                        <a:buFont typeface="Arial" panose="020B0604020202020204" pitchFamily="34" charset="0"/>
                        <a:buNone/>
                        <a:tabLst/>
                        <a:defRPr/>
                      </a:pPr>
                      <a:endParaRPr lang="en-US" sz="1100" b="1" i="0" u="none" strike="noStrike" kern="1200" cap="none" spc="0" baseline="0" dirty="0">
                        <a:solidFill>
                          <a:schemeClr val="dk1"/>
                        </a:solidFill>
                        <a:uFillTx/>
                        <a:latin typeface="MTN Brighter Sans Light" panose="00000400000000000000" pitchFamily="50"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21014000"/>
                  </a:ext>
                </a:extLst>
              </a:tr>
              <a:tr h="135553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b="1" dirty="0">
                          <a:latin typeface="MTN Brighter Sans Light" panose="00000400000000000000" pitchFamily="50" charset="0"/>
                        </a:rPr>
                        <a:t>Actors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Customers</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Agents</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MTN online portal</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My MTN app</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CLM</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Biosmart</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ESF</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err="1">
                          <a:solidFill>
                            <a:schemeClr val="dk1"/>
                          </a:solidFill>
                          <a:uFillTx/>
                          <a:latin typeface="MTN Brighter Sans Light" panose="00000400000000000000" pitchFamily="50" charset="0"/>
                          <a:ea typeface="+mn-ea"/>
                          <a:cs typeface="+mn-cs"/>
                          <a:sym typeface="Century Gothic"/>
                        </a:rPr>
                        <a:t>Madapi</a:t>
                      </a:r>
                      <a:endParaRPr lang="en-US" sz="1100" b="1" i="0" u="none" strike="noStrike" cap="none" spc="0" baseline="0" dirty="0">
                        <a:solidFill>
                          <a:schemeClr val="dk1"/>
                        </a:solidFill>
                        <a:uFillTx/>
                        <a:latin typeface="MTN Brighter Sans Light" panose="00000400000000000000" pitchFamily="50" charset="0"/>
                        <a:ea typeface="+mn-ea"/>
                        <a:cs typeface="+mn-cs"/>
                        <a:sym typeface="Century Gothic"/>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90018280"/>
                  </a:ext>
                </a:extLst>
              </a:tr>
              <a:tr h="72103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b="1" dirty="0">
                          <a:latin typeface="MTN Brighter Sans Light" panose="00000400000000000000" pitchFamily="50" charset="0"/>
                        </a:rPr>
                        <a:t>Assumptions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b="1" i="0" u="none" strike="noStrike" cap="none" spc="0" baseline="0" dirty="0">
                          <a:solidFill>
                            <a:schemeClr val="dk1"/>
                          </a:solidFill>
                          <a:uFillTx/>
                          <a:latin typeface="MTN Brighter Sans Light" panose="00000400000000000000" pitchFamily="50" charset="0"/>
                          <a:ea typeface="+mn-ea"/>
                          <a:cs typeface="+mn-cs"/>
                          <a:sym typeface="Century Gothic"/>
                        </a:rPr>
                        <a:t>Existing login process should apply for customers to login</a:t>
                      </a:r>
                    </a:p>
                    <a:p>
                      <a:pPr marL="285750" marR="0" lvl="0" indent="-2857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b="1" i="0" u="none" strike="noStrike" cap="none" spc="0" baseline="0" dirty="0">
                          <a:solidFill>
                            <a:schemeClr val="dk1"/>
                          </a:solidFill>
                          <a:uFillTx/>
                          <a:latin typeface="MTN Brighter Sans Light" panose="00000400000000000000" pitchFamily="50" charset="0"/>
                          <a:ea typeface="+mn-ea"/>
                          <a:cs typeface="+mn-cs"/>
                          <a:sym typeface="Century Gothic"/>
                        </a:rPr>
                        <a:t>Customers should be able to fill in their details for SIM related issues</a:t>
                      </a:r>
                    </a:p>
                    <a:p>
                      <a:pPr marL="285750" marR="0" lvl="0" indent="-2857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b="1" i="0" u="none" strike="noStrike" cap="none" spc="0" baseline="0" dirty="0">
                          <a:solidFill>
                            <a:schemeClr val="dk1"/>
                          </a:solidFill>
                          <a:uFillTx/>
                          <a:latin typeface="MTN Brighter Sans Light" panose="00000400000000000000" pitchFamily="50" charset="0"/>
                          <a:ea typeface="+mn-ea"/>
                          <a:cs typeface="+mn-cs"/>
                          <a:sym typeface="Century Gothic"/>
                        </a:rPr>
                        <a:t>Customers should be able to submit their SIM related issues successfully online</a:t>
                      </a:r>
                    </a:p>
                    <a:p>
                      <a:pPr marL="285750" marR="0" lvl="0" indent="-2857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b="1" i="0" u="none" strike="noStrike" cap="none" spc="0" baseline="0" dirty="0">
                          <a:solidFill>
                            <a:schemeClr val="dk1"/>
                          </a:solidFill>
                          <a:uFillTx/>
                          <a:latin typeface="MTN Brighter Sans Light" panose="00000400000000000000" pitchFamily="50" charset="0"/>
                          <a:ea typeface="+mn-ea"/>
                          <a:cs typeface="+mn-cs"/>
                          <a:sym typeface="Century Gothic"/>
                        </a:rPr>
                        <a:t>Customers should have a Transaction reference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8185184"/>
                  </a:ext>
                </a:extLst>
              </a:tr>
              <a:tr h="1514165">
                <a:tc>
                  <a:txBody>
                    <a:bodyPr/>
                    <a:lstStyle/>
                    <a:p>
                      <a:pPr algn="ctr"/>
                      <a:r>
                        <a:rPr lang="en-GB" sz="1100" b="1" dirty="0">
                          <a:latin typeface="MTN Brighter Sans Light" panose="00000400000000000000" pitchFamily="50" charset="0"/>
                        </a:rPr>
                        <a:t>        Acceptance Criteria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Have a digital Pen and pad to append signature</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b="1" i="0" kern="1200" dirty="0">
                        <a:solidFill>
                          <a:schemeClr val="dk1"/>
                        </a:solidFill>
                        <a:effectLst/>
                        <a:latin typeface="+mn-lt"/>
                        <a:ea typeface="+mn-ea"/>
                        <a:cs typeface="+mn-cs"/>
                        <a:sym typeface="Century Gothic"/>
                      </a:endParaRP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Customer shall be able to view their called-up information on the interactive screen, edit and update their pre-populated online form instore via the interactive screen</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b="1" i="0" kern="1200" dirty="0">
                        <a:solidFill>
                          <a:schemeClr val="dk1"/>
                        </a:solidFill>
                        <a:effectLst/>
                        <a:latin typeface="+mn-lt"/>
                        <a:ea typeface="+mn-ea"/>
                        <a:cs typeface="+mn-cs"/>
                        <a:sym typeface="Century Gothic"/>
                      </a:endParaRP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The customer shall be able to sign on a digital pad or on the touchscreen with a stylus or fingerprint to complete the request at the agent's till</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b="1" i="0" kern="1200" dirty="0">
                        <a:solidFill>
                          <a:schemeClr val="dk1"/>
                        </a:solidFill>
                        <a:effectLst/>
                        <a:latin typeface="+mn-lt"/>
                        <a:ea typeface="+mn-ea"/>
                        <a:cs typeface="+mn-cs"/>
                        <a:sym typeface="Century Gothic"/>
                      </a:endParaRP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Where Customers is  submitting form online via MTN platform located at the shops, they should be able to append their signature</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b="1" i="0" kern="1200" dirty="0">
                        <a:solidFill>
                          <a:schemeClr val="dk1"/>
                        </a:solidFill>
                        <a:effectLst/>
                        <a:latin typeface="+mn-lt"/>
                        <a:ea typeface="+mn-ea"/>
                        <a:cs typeface="+mn-cs"/>
                        <a:sym typeface="Century Gothic"/>
                      </a:endParaRP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system should be able to store filled form online storage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3398789"/>
                  </a:ext>
                </a:extLst>
              </a:tr>
              <a:tr h="970275">
                <a:tc>
                  <a:txBody>
                    <a:bodyPr/>
                    <a:lstStyle/>
                    <a:p>
                      <a:pPr algn="ctr"/>
                      <a:r>
                        <a:rPr lang="en-GB" sz="1100" b="1" dirty="0">
                          <a:latin typeface="MTN Brighter Sans Light" panose="00000400000000000000" pitchFamily="50" charset="0"/>
                        </a:rPr>
                        <a:t>Dependency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None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63916899"/>
                  </a:ext>
                </a:extLst>
              </a:tr>
            </a:tbl>
          </a:graphicData>
        </a:graphic>
      </p:graphicFrame>
      <p:sp>
        <p:nvSpPr>
          <p:cNvPr id="9" name="Text Placeholder 8">
            <a:extLst>
              <a:ext uri="{FF2B5EF4-FFF2-40B4-BE49-F238E27FC236}">
                <a16:creationId xmlns:a16="http://schemas.microsoft.com/office/drawing/2014/main" id="{C86DCF35-9F07-495D-8846-4D15FDD1CDFC}"/>
              </a:ext>
            </a:extLst>
          </p:cNvPr>
          <p:cNvSpPr>
            <a:spLocks noGrp="1"/>
          </p:cNvSpPr>
          <p:nvPr>
            <p:ph type="body" sz="quarter" idx="14"/>
          </p:nvPr>
        </p:nvSpPr>
        <p:spPr/>
        <p:txBody>
          <a:bodyPr/>
          <a:lstStyle/>
          <a:p>
            <a:pPr>
              <a:buNone/>
            </a:pPr>
            <a:endParaRPr lang="en-US" dirty="0"/>
          </a:p>
        </p:txBody>
      </p:sp>
      <p:sp>
        <p:nvSpPr>
          <p:cNvPr id="7" name="Title 1">
            <a:extLst>
              <a:ext uri="{FF2B5EF4-FFF2-40B4-BE49-F238E27FC236}">
                <a16:creationId xmlns:a16="http://schemas.microsoft.com/office/drawing/2014/main" id="{F41F56B6-C81E-47F2-98C4-B4D3776EAD17}"/>
              </a:ext>
            </a:extLst>
          </p:cNvPr>
          <p:cNvSpPr>
            <a:spLocks noGrp="1"/>
          </p:cNvSpPr>
          <p:nvPr>
            <p:ph type="title" idx="4294967295"/>
          </p:nvPr>
        </p:nvSpPr>
        <p:spPr>
          <a:xfrm>
            <a:off x="0" y="65088"/>
            <a:ext cx="8202967" cy="263386"/>
          </a:xfrm>
          <a:prstGeom prst="rect">
            <a:avLst/>
          </a:prstGeom>
        </p:spPr>
        <p:txBody>
          <a:bodyPr>
            <a:normAutofit fontScale="90000"/>
          </a:bodyPr>
          <a:lstStyle/>
          <a:p>
            <a:r>
              <a:rPr lang="en-US" sz="1800" spc="-150" dirty="0">
                <a:latin typeface="MTN Brighter Sans" panose="00000500000000000000" pitchFamily="50" charset="0"/>
              </a:rPr>
              <a:t>User Stories</a:t>
            </a:r>
          </a:p>
        </p:txBody>
      </p:sp>
      <p:sp>
        <p:nvSpPr>
          <p:cNvPr id="2" name="Slide Number Placeholder 1">
            <a:extLst>
              <a:ext uri="{FF2B5EF4-FFF2-40B4-BE49-F238E27FC236}">
                <a16:creationId xmlns:a16="http://schemas.microsoft.com/office/drawing/2014/main" id="{0ECB0E1A-79B7-4AC3-AEC9-346BEEAAAFC1}"/>
              </a:ext>
            </a:extLst>
          </p:cNvPr>
          <p:cNvSpPr>
            <a:spLocks noGrp="1"/>
          </p:cNvSpPr>
          <p:nvPr>
            <p:ph type="sldNum" sz="quarter" idx="2"/>
          </p:nvPr>
        </p:nvSpPr>
        <p:spPr/>
        <p:txBody>
          <a:bodyPr/>
          <a:lstStyle/>
          <a:p>
            <a:fld id="{86CB4B4D-7CA3-9044-876B-883B54F8677D}" type="slidenum">
              <a:rPr lang="en-ZA" smtClean="0"/>
              <a:pPr/>
              <a:t>18</a:t>
            </a:fld>
            <a:endParaRPr lang="en-ZA" dirty="0"/>
          </a:p>
        </p:txBody>
      </p:sp>
    </p:spTree>
    <p:extLst>
      <p:ext uri="{BB962C8B-B14F-4D97-AF65-F5344CB8AC3E}">
        <p14:creationId xmlns:p14="http://schemas.microsoft.com/office/powerpoint/2010/main" val="1018002696"/>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944938011"/>
              </p:ext>
            </p:extLst>
          </p:nvPr>
        </p:nvGraphicFramePr>
        <p:xfrm>
          <a:off x="103696" y="328480"/>
          <a:ext cx="12088304" cy="5778508"/>
        </p:xfrm>
        <a:graphic>
          <a:graphicData uri="http://schemas.openxmlformats.org/drawingml/2006/table">
            <a:tbl>
              <a:tblPr firstRow="1" bandRow="1">
                <a:tableStyleId>{FABFCF23-3B69-468F-B69F-88F6DE6A72F2}</a:tableStyleId>
              </a:tblPr>
              <a:tblGrid>
                <a:gridCol w="1668543">
                  <a:extLst>
                    <a:ext uri="{9D8B030D-6E8A-4147-A177-3AD203B41FA5}">
                      <a16:colId xmlns:a16="http://schemas.microsoft.com/office/drawing/2014/main" val="3156873625"/>
                    </a:ext>
                  </a:extLst>
                </a:gridCol>
                <a:gridCol w="10419761">
                  <a:extLst>
                    <a:ext uri="{9D8B030D-6E8A-4147-A177-3AD203B41FA5}">
                      <a16:colId xmlns:a16="http://schemas.microsoft.com/office/drawing/2014/main" val="3344519595"/>
                    </a:ext>
                  </a:extLst>
                </a:gridCol>
              </a:tblGrid>
              <a:tr h="291900">
                <a:tc>
                  <a:txBody>
                    <a:bodyPr/>
                    <a:lstStyle/>
                    <a:p>
                      <a:pPr algn="r"/>
                      <a:r>
                        <a:rPr lang="en-GB" sz="1600" b="1" dirty="0">
                          <a:latin typeface="MTN Brighter Sans Light" panose="000004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600" b="1" dirty="0">
                          <a:latin typeface="MTN Brighter Sans Light" panose="00000400000000000000" pitchFamily="50" charset="0"/>
                        </a:rPr>
                        <a:t>UC 5 FT _301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371509">
                <a:tc>
                  <a:txBody>
                    <a:bodyPr/>
                    <a:lstStyle/>
                    <a:p>
                      <a:pPr algn="ctr"/>
                      <a:r>
                        <a:rPr lang="en-GB" sz="1100" b="1" dirty="0">
                          <a:latin typeface="MTN Brighter Sans Light" panose="00000400000000000000" pitchFamily="50" charset="0"/>
                        </a:rPr>
                        <a:t>Use Case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kern="1200" cap="none" spc="0" baseline="0" dirty="0">
                          <a:solidFill>
                            <a:schemeClr val="dk1"/>
                          </a:solidFill>
                          <a:uFillTx/>
                          <a:latin typeface="MTN Brighter Sans Light" panose="00000400000000000000" pitchFamily="50" charset="0"/>
                          <a:ea typeface="+mn-ea"/>
                          <a:cs typeface="+mn-cs"/>
                        </a:rPr>
                        <a:t>QR Barcode Scanner</a:t>
                      </a:r>
                    </a:p>
                    <a:p>
                      <a:pPr marL="0" marR="0" lvl="0" indent="0" algn="l" defTabSz="914400" rtl="0" eaLnBrk="1" fontAlgn="auto" latinLnBrk="0" hangingPunct="0">
                        <a:lnSpc>
                          <a:spcPct val="100000"/>
                        </a:lnSpc>
                        <a:spcBef>
                          <a:spcPts val="0"/>
                        </a:spcBef>
                        <a:spcAft>
                          <a:spcPts val="0"/>
                        </a:spcAft>
                        <a:buClrTx/>
                        <a:buSzTx/>
                        <a:buFontTx/>
                        <a:buNone/>
                        <a:tabLst/>
                        <a:defRPr/>
                      </a:pPr>
                      <a:endParaRPr lang="en-US" sz="1100" b="1" i="0" u="none" strike="noStrike" cap="none" spc="0" baseline="0" dirty="0">
                        <a:solidFill>
                          <a:schemeClr val="dk1"/>
                        </a:solidFill>
                        <a:uFillTx/>
                        <a:latin typeface="MTN Brighter Sans Light" panose="00000400000000000000" pitchFamily="50" charset="0"/>
                        <a:ea typeface="+mn-ea"/>
                        <a:cs typeface="+mn-cs"/>
                        <a:sym typeface="Calibri"/>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7682155"/>
                  </a:ext>
                </a:extLst>
              </a:tr>
              <a:tr h="22555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b="1" dirty="0">
                          <a:latin typeface="MTN Brighter Sans Light" panose="00000400000000000000" pitchFamily="50"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0">
                        <a:lnSpc>
                          <a:spcPct val="100000"/>
                        </a:lnSpc>
                        <a:spcBef>
                          <a:spcPts val="0"/>
                        </a:spcBef>
                        <a:spcAft>
                          <a:spcPts val="0"/>
                        </a:spcAft>
                        <a:buClrTx/>
                        <a:buSzTx/>
                        <a:buFont typeface="Arial" panose="020B0604020202020204" pitchFamily="34" charset="0"/>
                        <a:buNone/>
                        <a:tabLst/>
                        <a:defRPr/>
                      </a:pPr>
                      <a:r>
                        <a:rPr lang="en-US" sz="1100" b="1" i="0" u="none" strike="noStrike" kern="1200" cap="none" spc="0" baseline="0" dirty="0">
                          <a:solidFill>
                            <a:schemeClr val="dk1"/>
                          </a:solidFill>
                          <a:uFillTx/>
                          <a:latin typeface="MTN Brighter Sans Light" panose="00000400000000000000" pitchFamily="50" charset="0"/>
                          <a:ea typeface="+mn-ea"/>
                          <a:cs typeface="+mn-cs"/>
                        </a:rPr>
                        <a:t>As a user, I want to be able to scan the QR Barcode and have customer details populate on the system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21014000"/>
                  </a:ext>
                </a:extLst>
              </a:tr>
              <a:tr h="124721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b="1" dirty="0">
                          <a:latin typeface="MTN Brighter Sans Light" panose="00000400000000000000" pitchFamily="50" charset="0"/>
                        </a:rPr>
                        <a:t>Actors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Customers</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Agents</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MTN online portal</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My MTN app</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CLM</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Biosmart</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a:solidFill>
                            <a:schemeClr val="dk1"/>
                          </a:solidFill>
                          <a:uFillTx/>
                          <a:latin typeface="MTN Brighter Sans Light" panose="00000400000000000000" pitchFamily="50" charset="0"/>
                          <a:ea typeface="+mn-ea"/>
                          <a:cs typeface="+mn-cs"/>
                          <a:sym typeface="Century Gothic"/>
                        </a:rPr>
                        <a:t>ESF</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cap="none" spc="0" baseline="0" dirty="0" err="1">
                          <a:solidFill>
                            <a:schemeClr val="dk1"/>
                          </a:solidFill>
                          <a:uFillTx/>
                          <a:latin typeface="MTN Brighter Sans Light" panose="00000400000000000000" pitchFamily="50" charset="0"/>
                          <a:ea typeface="+mn-ea"/>
                          <a:cs typeface="+mn-cs"/>
                          <a:sym typeface="Century Gothic"/>
                        </a:rPr>
                        <a:t>Madapi</a:t>
                      </a:r>
                      <a:endParaRPr lang="en-US" sz="1100" b="1" i="0" u="none" strike="noStrike" cap="none" spc="0" baseline="0" dirty="0">
                        <a:solidFill>
                          <a:schemeClr val="dk1"/>
                        </a:solidFill>
                        <a:uFillTx/>
                        <a:latin typeface="MTN Brighter Sans Light" panose="00000400000000000000" pitchFamily="50" charset="0"/>
                        <a:ea typeface="+mn-ea"/>
                        <a:cs typeface="+mn-cs"/>
                        <a:sym typeface="Century Gothic"/>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90018280"/>
                  </a:ext>
                </a:extLst>
              </a:tr>
              <a:tr h="66341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b="1" dirty="0">
                          <a:latin typeface="MTN Brighter Sans Light" panose="00000400000000000000" pitchFamily="50" charset="0"/>
                        </a:rPr>
                        <a:t>Assumptions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b="1" i="0" u="none" strike="noStrike" cap="none" spc="0" baseline="0" dirty="0">
                          <a:solidFill>
                            <a:schemeClr val="dk1"/>
                          </a:solidFill>
                          <a:uFillTx/>
                          <a:latin typeface="MTN Brighter Sans Light" panose="00000400000000000000" pitchFamily="50" charset="0"/>
                          <a:ea typeface="+mn-ea"/>
                          <a:cs typeface="+mn-cs"/>
                          <a:sym typeface="Century Gothic"/>
                        </a:rPr>
                        <a:t>Existing login process should apply for customers to login</a:t>
                      </a:r>
                    </a:p>
                    <a:p>
                      <a:pPr marL="285750" marR="0" lvl="0" indent="-2857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b="1" i="0" u="none" strike="noStrike" cap="none" spc="0" baseline="0" dirty="0">
                          <a:solidFill>
                            <a:schemeClr val="dk1"/>
                          </a:solidFill>
                          <a:uFillTx/>
                          <a:latin typeface="MTN Brighter Sans Light" panose="00000400000000000000" pitchFamily="50" charset="0"/>
                          <a:ea typeface="+mn-ea"/>
                          <a:cs typeface="+mn-cs"/>
                          <a:sym typeface="Century Gothic"/>
                        </a:rPr>
                        <a:t>Customers should be able to fill in their details for SIM related issues</a:t>
                      </a:r>
                    </a:p>
                    <a:p>
                      <a:pPr marL="285750" marR="0" lvl="0" indent="-2857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b="1" i="0" u="none" strike="noStrike" cap="none" spc="0" baseline="0" dirty="0">
                          <a:solidFill>
                            <a:schemeClr val="dk1"/>
                          </a:solidFill>
                          <a:uFillTx/>
                          <a:latin typeface="MTN Brighter Sans Light" panose="00000400000000000000" pitchFamily="50" charset="0"/>
                          <a:ea typeface="+mn-ea"/>
                          <a:cs typeface="+mn-cs"/>
                          <a:sym typeface="Century Gothic"/>
                        </a:rPr>
                        <a:t>Customers should be able to submit their SIM related issues successfully online</a:t>
                      </a:r>
                    </a:p>
                    <a:p>
                      <a:pPr marL="285750" marR="0" lvl="0" indent="-2857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b="1" i="0" u="none" strike="noStrike" cap="none" spc="0" baseline="0" dirty="0">
                          <a:solidFill>
                            <a:schemeClr val="dk1"/>
                          </a:solidFill>
                          <a:uFillTx/>
                          <a:latin typeface="MTN Brighter Sans Light" panose="00000400000000000000" pitchFamily="50" charset="0"/>
                          <a:ea typeface="+mn-ea"/>
                          <a:cs typeface="+mn-cs"/>
                          <a:sym typeface="Century Gothic"/>
                        </a:rPr>
                        <a:t>Customers should have a Transaction reference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8185184"/>
                  </a:ext>
                </a:extLst>
              </a:tr>
              <a:tr h="1281434">
                <a:tc>
                  <a:txBody>
                    <a:bodyPr/>
                    <a:lstStyle/>
                    <a:p>
                      <a:pPr algn="ctr"/>
                      <a:r>
                        <a:rPr lang="en-GB" sz="1100" b="1" dirty="0">
                          <a:latin typeface="MTN Brighter Sans Light" panose="00000400000000000000" pitchFamily="50" charset="0"/>
                        </a:rPr>
                        <a:t>        Acceptance Criteria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Agent shall be able to scan QR code generated on successfully submitting request online</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b="1" i="0" kern="1200" dirty="0">
                        <a:solidFill>
                          <a:schemeClr val="dk1"/>
                        </a:solidFill>
                        <a:effectLst/>
                        <a:latin typeface="+mn-lt"/>
                        <a:ea typeface="+mn-ea"/>
                        <a:cs typeface="+mn-cs"/>
                        <a:sym typeface="Century Gothic"/>
                      </a:endParaRP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On scanning the QR code, the system will populate the information on the system</a:t>
                      </a: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b="1" i="0" kern="1200" dirty="0">
                        <a:solidFill>
                          <a:schemeClr val="dk1"/>
                        </a:solidFill>
                        <a:effectLst/>
                        <a:latin typeface="+mn-lt"/>
                        <a:ea typeface="+mn-ea"/>
                        <a:cs typeface="+mn-cs"/>
                        <a:sym typeface="Century Gothic"/>
                      </a:endParaRPr>
                    </a:p>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Where QR code is expired, display error message to customer that QR code is expired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3398789"/>
                  </a:ext>
                </a:extLst>
              </a:tr>
              <a:tr h="1281434">
                <a:tc>
                  <a:txBody>
                    <a:bodyPr/>
                    <a:lstStyle/>
                    <a:p>
                      <a:pPr algn="ctr"/>
                      <a:r>
                        <a:rPr lang="en-GB" sz="1100" b="1" dirty="0">
                          <a:latin typeface="MTN Brighter Sans Light" panose="00000400000000000000" pitchFamily="50" charset="0"/>
                        </a:rPr>
                        <a:t>Dependency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None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73239641"/>
                  </a:ext>
                </a:extLst>
              </a:tr>
            </a:tbl>
          </a:graphicData>
        </a:graphic>
      </p:graphicFrame>
      <p:sp>
        <p:nvSpPr>
          <p:cNvPr id="9" name="Text Placeholder 8">
            <a:extLst>
              <a:ext uri="{FF2B5EF4-FFF2-40B4-BE49-F238E27FC236}">
                <a16:creationId xmlns:a16="http://schemas.microsoft.com/office/drawing/2014/main" id="{C86DCF35-9F07-495D-8846-4D15FDD1CDFC}"/>
              </a:ext>
            </a:extLst>
          </p:cNvPr>
          <p:cNvSpPr>
            <a:spLocks noGrp="1"/>
          </p:cNvSpPr>
          <p:nvPr>
            <p:ph type="body" sz="quarter" idx="14"/>
          </p:nvPr>
        </p:nvSpPr>
        <p:spPr/>
        <p:txBody>
          <a:bodyPr/>
          <a:lstStyle/>
          <a:p>
            <a:pPr>
              <a:buNone/>
            </a:pPr>
            <a:endParaRPr lang="en-US" dirty="0"/>
          </a:p>
        </p:txBody>
      </p:sp>
      <p:sp>
        <p:nvSpPr>
          <p:cNvPr id="7" name="Title 1">
            <a:extLst>
              <a:ext uri="{FF2B5EF4-FFF2-40B4-BE49-F238E27FC236}">
                <a16:creationId xmlns:a16="http://schemas.microsoft.com/office/drawing/2014/main" id="{F41F56B6-C81E-47F2-98C4-B4D3776EAD17}"/>
              </a:ext>
            </a:extLst>
          </p:cNvPr>
          <p:cNvSpPr>
            <a:spLocks noGrp="1"/>
          </p:cNvSpPr>
          <p:nvPr>
            <p:ph type="title" idx="4294967295"/>
          </p:nvPr>
        </p:nvSpPr>
        <p:spPr>
          <a:xfrm>
            <a:off x="0" y="65088"/>
            <a:ext cx="8202967" cy="263386"/>
          </a:xfrm>
          <a:prstGeom prst="rect">
            <a:avLst/>
          </a:prstGeom>
        </p:spPr>
        <p:txBody>
          <a:bodyPr>
            <a:normAutofit fontScale="90000"/>
          </a:bodyPr>
          <a:lstStyle/>
          <a:p>
            <a:r>
              <a:rPr lang="en-US" sz="1800" spc="-150" dirty="0">
                <a:latin typeface="MTN Brighter Sans" panose="00000500000000000000" pitchFamily="50" charset="0"/>
              </a:rPr>
              <a:t>User Stories</a:t>
            </a:r>
          </a:p>
        </p:txBody>
      </p:sp>
      <p:sp>
        <p:nvSpPr>
          <p:cNvPr id="2" name="Slide Number Placeholder 1">
            <a:extLst>
              <a:ext uri="{FF2B5EF4-FFF2-40B4-BE49-F238E27FC236}">
                <a16:creationId xmlns:a16="http://schemas.microsoft.com/office/drawing/2014/main" id="{EE3D15EB-B57B-4182-B609-52120B78A809}"/>
              </a:ext>
            </a:extLst>
          </p:cNvPr>
          <p:cNvSpPr>
            <a:spLocks noGrp="1"/>
          </p:cNvSpPr>
          <p:nvPr>
            <p:ph type="sldNum" sz="quarter" idx="2"/>
          </p:nvPr>
        </p:nvSpPr>
        <p:spPr/>
        <p:txBody>
          <a:bodyPr/>
          <a:lstStyle/>
          <a:p>
            <a:fld id="{86CB4B4D-7CA3-9044-876B-883B54F8677D}" type="slidenum">
              <a:rPr lang="en-ZA" smtClean="0"/>
              <a:pPr/>
              <a:t>19</a:t>
            </a:fld>
            <a:endParaRPr lang="en-ZA" dirty="0"/>
          </a:p>
        </p:txBody>
      </p:sp>
    </p:spTree>
    <p:extLst>
      <p:ext uri="{BB962C8B-B14F-4D97-AF65-F5344CB8AC3E}">
        <p14:creationId xmlns:p14="http://schemas.microsoft.com/office/powerpoint/2010/main" val="386359719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0154549-712C-4CA1-8D90-02D8170885D5}"/>
              </a:ext>
            </a:extLst>
          </p:cNvPr>
          <p:cNvSpPr>
            <a:spLocks noGrp="1"/>
          </p:cNvSpPr>
          <p:nvPr>
            <p:ph type="body" sz="quarter" idx="13"/>
          </p:nvPr>
        </p:nvSpPr>
        <p:spPr>
          <a:xfrm>
            <a:off x="309469" y="5788632"/>
            <a:ext cx="1720850" cy="789968"/>
          </a:xfrm>
        </p:spPr>
        <p:txBody>
          <a:bodyPr/>
          <a:lstStyle/>
          <a:p>
            <a:pPr>
              <a:buNone/>
            </a:pPr>
            <a:endParaRPr lang="en-NG" dirty="0"/>
          </a:p>
        </p:txBody>
      </p:sp>
      <p:sp>
        <p:nvSpPr>
          <p:cNvPr id="4" name="Text Placeholder 3">
            <a:extLst>
              <a:ext uri="{FF2B5EF4-FFF2-40B4-BE49-F238E27FC236}">
                <a16:creationId xmlns:a16="http://schemas.microsoft.com/office/drawing/2014/main" id="{05B78598-BD7F-4477-8C3F-8096DE000C7D}"/>
              </a:ext>
            </a:extLst>
          </p:cNvPr>
          <p:cNvSpPr>
            <a:spLocks noGrp="1"/>
          </p:cNvSpPr>
          <p:nvPr>
            <p:ph type="body" sz="quarter" idx="12"/>
          </p:nvPr>
        </p:nvSpPr>
        <p:spPr>
          <a:xfrm>
            <a:off x="424207" y="279400"/>
            <a:ext cx="4805886" cy="384721"/>
          </a:xfrm>
        </p:spPr>
        <p:txBody>
          <a:bodyPr/>
          <a:lstStyle/>
          <a:p>
            <a:pPr>
              <a:buNone/>
            </a:pPr>
            <a:r>
              <a:rPr lang="en-US" dirty="0"/>
              <a:t>HVJD Overview</a:t>
            </a:r>
            <a:endParaRPr lang="en-NG" dirty="0"/>
          </a:p>
        </p:txBody>
      </p:sp>
      <p:sp>
        <p:nvSpPr>
          <p:cNvPr id="6" name="Rectangle 5">
            <a:extLst>
              <a:ext uri="{FF2B5EF4-FFF2-40B4-BE49-F238E27FC236}">
                <a16:creationId xmlns:a16="http://schemas.microsoft.com/office/drawing/2014/main" id="{E969289D-BC86-4E43-9A3D-FE2363ABD5CB}"/>
              </a:ext>
            </a:extLst>
          </p:cNvPr>
          <p:cNvSpPr/>
          <p:nvPr/>
        </p:nvSpPr>
        <p:spPr>
          <a:xfrm>
            <a:off x="309469" y="1018095"/>
            <a:ext cx="11573062" cy="4770537"/>
          </a:xfrm>
          <a:prstGeom prst="rect">
            <a:avLst/>
          </a:prstGeom>
        </p:spPr>
        <p:txBody>
          <a:bodyPr wrap="square">
            <a:spAutoFit/>
          </a:bodyPr>
          <a:lstStyle/>
          <a:p>
            <a:r>
              <a:rPr lang="en-US" sz="1600" b="0" i="0" dirty="0">
                <a:solidFill>
                  <a:srgbClr val="172B4D"/>
                </a:solidFill>
                <a:effectLst/>
                <a:latin typeface="Arial" panose="020B0604020202020204" pitchFamily="34" charset="0"/>
                <a:cs typeface="Arial" panose="020B0604020202020204" pitchFamily="34" charset="0"/>
              </a:rPr>
              <a:t>The aim of this delivery is to have a Digital platform (MTN online portal / </a:t>
            </a:r>
            <a:r>
              <a:rPr lang="en-US" sz="1600" dirty="0">
                <a:solidFill>
                  <a:srgbClr val="172B4D"/>
                </a:solidFill>
                <a:latin typeface="Arial" panose="020B0604020202020204" pitchFamily="34" charset="0"/>
                <a:cs typeface="Arial" panose="020B0604020202020204" pitchFamily="34" charset="0"/>
              </a:rPr>
              <a:t>my MTN </a:t>
            </a:r>
            <a:r>
              <a:rPr lang="en-US" sz="1600" b="0" i="0" dirty="0">
                <a:solidFill>
                  <a:srgbClr val="172B4D"/>
                </a:solidFill>
                <a:effectLst/>
                <a:latin typeface="Arial" panose="020B0604020202020204" pitchFamily="34" charset="0"/>
                <a:cs typeface="Arial" panose="020B0604020202020204" pitchFamily="34" charset="0"/>
              </a:rPr>
              <a:t>app) where Customers can start request for SIM related services and visit the store to complete the transaction. </a:t>
            </a:r>
          </a:p>
          <a:p>
            <a:r>
              <a:rPr lang="en-US" sz="1600" b="0" i="0" dirty="0">
                <a:solidFill>
                  <a:srgbClr val="172B4D"/>
                </a:solidFill>
                <a:effectLst/>
                <a:latin typeface="Arial" panose="020B0604020202020204" pitchFamily="34" charset="0"/>
                <a:cs typeface="Arial" panose="020B0604020202020204" pitchFamily="34" charset="0"/>
              </a:rPr>
              <a:t>System will generate a tracking ID to the customer on successfully filling the form- which will be presented to the agent in-store. </a:t>
            </a:r>
          </a:p>
          <a:p>
            <a:r>
              <a:rPr lang="en-US" sz="1600" b="0" i="0" dirty="0">
                <a:solidFill>
                  <a:srgbClr val="172B4D"/>
                </a:solidFill>
                <a:effectLst/>
                <a:latin typeface="Arial" panose="020B0604020202020204" pitchFamily="34" charset="0"/>
                <a:cs typeface="Arial" panose="020B0604020202020204" pitchFamily="34" charset="0"/>
              </a:rPr>
              <a:t>The customer will be able to initiate SIM process for SIM Swap, MNP and SIM Registration</a:t>
            </a:r>
          </a:p>
          <a:p>
            <a:r>
              <a:rPr lang="en-US" sz="1600" b="0" i="0" dirty="0">
                <a:solidFill>
                  <a:srgbClr val="172B4D"/>
                </a:solidFill>
                <a:effectLst/>
                <a:latin typeface="Arial" panose="020B0604020202020204" pitchFamily="34" charset="0"/>
                <a:cs typeface="Arial" panose="020B0604020202020204" pitchFamily="34" charset="0"/>
              </a:rPr>
              <a:t>Delivery includes:</a:t>
            </a:r>
          </a:p>
          <a:p>
            <a:endParaRPr lang="en-US" sz="1600" b="0" i="0" dirty="0">
              <a:solidFill>
                <a:srgbClr val="172B4D"/>
              </a:solidFill>
              <a:effectLst/>
              <a:latin typeface="Arial" panose="020B0604020202020204" pitchFamily="34" charset="0"/>
              <a:cs typeface="Arial" panose="020B0604020202020204" pitchFamily="34" charset="0"/>
            </a:endParaRPr>
          </a:p>
          <a:p>
            <a:pPr>
              <a:buFont typeface="Arial" panose="020B0604020202020204" pitchFamily="34" charset="0"/>
              <a:buChar char="•"/>
            </a:pPr>
            <a:r>
              <a:rPr lang="en-US" sz="1600" b="0" i="0" dirty="0">
                <a:solidFill>
                  <a:srgbClr val="172B4D"/>
                </a:solidFill>
                <a:effectLst/>
                <a:latin typeface="Arial" panose="020B0604020202020204" pitchFamily="34" charset="0"/>
                <a:cs typeface="Arial" panose="020B0604020202020204" pitchFamily="34" charset="0"/>
              </a:rPr>
              <a:t>Ability to capture selfie directly from device camera</a:t>
            </a:r>
          </a:p>
          <a:p>
            <a:endParaRPr lang="en-US" sz="1600" b="0" i="0" dirty="0">
              <a:solidFill>
                <a:srgbClr val="172B4D"/>
              </a:solidFill>
              <a:effectLst/>
              <a:latin typeface="Arial" panose="020B0604020202020204" pitchFamily="34" charset="0"/>
              <a:cs typeface="Arial" panose="020B0604020202020204" pitchFamily="34" charset="0"/>
            </a:endParaRPr>
          </a:p>
          <a:p>
            <a:pPr>
              <a:buFont typeface="Arial" panose="020B0604020202020204" pitchFamily="34" charset="0"/>
              <a:buChar char="•"/>
            </a:pPr>
            <a:r>
              <a:rPr lang="en-US" sz="1600" b="0" i="0" dirty="0">
                <a:solidFill>
                  <a:srgbClr val="172B4D"/>
                </a:solidFill>
                <a:effectLst/>
                <a:latin typeface="Arial" panose="020B0604020202020204" pitchFamily="34" charset="0"/>
                <a:cs typeface="Arial" panose="020B0604020202020204" pitchFamily="34" charset="0"/>
              </a:rPr>
              <a:t>Liveliness detector for live image capture</a:t>
            </a:r>
          </a:p>
          <a:p>
            <a:pPr>
              <a:buFont typeface="Arial" panose="020B0604020202020204" pitchFamily="34" charset="0"/>
              <a:buChar char="•"/>
            </a:pPr>
            <a:endParaRPr lang="en-US" sz="1600" b="0" i="0" dirty="0">
              <a:solidFill>
                <a:srgbClr val="172B4D"/>
              </a:solidFill>
              <a:effectLst/>
              <a:latin typeface="Arial" panose="020B0604020202020204" pitchFamily="34" charset="0"/>
              <a:cs typeface="Arial" panose="020B0604020202020204" pitchFamily="34" charset="0"/>
            </a:endParaRPr>
          </a:p>
          <a:p>
            <a:pPr>
              <a:buFont typeface="Arial" panose="020B0604020202020204" pitchFamily="34" charset="0"/>
              <a:buChar char="•"/>
            </a:pPr>
            <a:r>
              <a:rPr lang="en-US" sz="1600" b="0" i="0" dirty="0">
                <a:solidFill>
                  <a:srgbClr val="172B4D"/>
                </a:solidFill>
                <a:effectLst/>
                <a:latin typeface="Arial" panose="020B0604020202020204" pitchFamily="34" charset="0"/>
                <a:cs typeface="Arial" panose="020B0604020202020204" pitchFamily="34" charset="0"/>
              </a:rPr>
              <a:t>Generate transaction ID for successful submission. Transaction ID expiration date is set to 72 hours (configurable)</a:t>
            </a:r>
          </a:p>
          <a:p>
            <a:pPr>
              <a:buFont typeface="Arial" panose="020B0604020202020204" pitchFamily="34" charset="0"/>
              <a:buChar char="•"/>
            </a:pPr>
            <a:endParaRPr lang="en-US" sz="1600" b="0" i="0" dirty="0">
              <a:solidFill>
                <a:srgbClr val="172B4D"/>
              </a:solidFill>
              <a:effectLst/>
              <a:latin typeface="Arial" panose="020B0604020202020204" pitchFamily="34" charset="0"/>
              <a:cs typeface="Arial" panose="020B0604020202020204" pitchFamily="34" charset="0"/>
            </a:endParaRPr>
          </a:p>
          <a:p>
            <a:pPr>
              <a:buFont typeface="Arial" panose="020B0604020202020204" pitchFamily="34" charset="0"/>
              <a:buChar char="•"/>
            </a:pPr>
            <a:r>
              <a:rPr lang="en-US" sz="1600" b="0" i="0" dirty="0">
                <a:solidFill>
                  <a:srgbClr val="172B4D"/>
                </a:solidFill>
                <a:effectLst/>
                <a:latin typeface="Arial" panose="020B0604020202020204" pitchFamily="34" charset="0"/>
                <a:cs typeface="Arial" panose="020B0604020202020204" pitchFamily="34" charset="0"/>
              </a:rPr>
              <a:t>Unique transaction ID based on Service type: SIM Swap will have SWAP0001, MNP- MNP001 and SIM Reg will have SREG0001</a:t>
            </a:r>
          </a:p>
          <a:p>
            <a:pPr>
              <a:buFont typeface="Arial" panose="020B0604020202020204" pitchFamily="34" charset="0"/>
              <a:buChar char="•"/>
            </a:pPr>
            <a:endParaRPr lang="en-US" sz="1600" b="0" i="0" dirty="0">
              <a:solidFill>
                <a:srgbClr val="172B4D"/>
              </a:solidFill>
              <a:effectLst/>
              <a:latin typeface="Arial" panose="020B0604020202020204" pitchFamily="34" charset="0"/>
              <a:cs typeface="Arial" panose="020B0604020202020204" pitchFamily="34" charset="0"/>
            </a:endParaRPr>
          </a:p>
          <a:p>
            <a:pPr>
              <a:buFont typeface="Arial" panose="020B0604020202020204" pitchFamily="34" charset="0"/>
              <a:buChar char="•"/>
            </a:pPr>
            <a:r>
              <a:rPr lang="en-US" sz="1600" b="0" i="0" dirty="0">
                <a:solidFill>
                  <a:srgbClr val="172B4D"/>
                </a:solidFill>
                <a:effectLst/>
                <a:latin typeface="Arial" panose="020B0604020202020204" pitchFamily="34" charset="0"/>
                <a:cs typeface="Arial" panose="020B0604020202020204" pitchFamily="34" charset="0"/>
              </a:rPr>
              <a:t>NIN Validation before processing records</a:t>
            </a:r>
          </a:p>
          <a:p>
            <a:endParaRPr lang="en-US" sz="1600" b="0" i="0" dirty="0">
              <a:solidFill>
                <a:srgbClr val="172B4D"/>
              </a:solidFill>
              <a:effectLst/>
              <a:latin typeface="Arial" panose="020B0604020202020204" pitchFamily="34" charset="0"/>
              <a:cs typeface="Arial" panose="020B0604020202020204" pitchFamily="34" charset="0"/>
            </a:endParaRPr>
          </a:p>
          <a:p>
            <a:pPr>
              <a:buFont typeface="Arial" panose="020B0604020202020204" pitchFamily="34" charset="0"/>
              <a:buChar char="•"/>
            </a:pPr>
            <a:r>
              <a:rPr lang="en-US" sz="1600" b="0" i="0" dirty="0">
                <a:solidFill>
                  <a:srgbClr val="172B4D"/>
                </a:solidFill>
                <a:effectLst/>
                <a:latin typeface="Arial" panose="020B0604020202020204" pitchFamily="34" charset="0"/>
                <a:cs typeface="Arial" panose="020B0604020202020204" pitchFamily="34" charset="0"/>
              </a:rPr>
              <a:t>Ability book appoint via MTN Appointment Scheduler-Customer to see a URL to the MTN Appointment Scheduler</a:t>
            </a:r>
          </a:p>
        </p:txBody>
      </p:sp>
    </p:spTree>
    <p:extLst>
      <p:ext uri="{BB962C8B-B14F-4D97-AF65-F5344CB8AC3E}">
        <p14:creationId xmlns:p14="http://schemas.microsoft.com/office/powerpoint/2010/main" val="347550881"/>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2488984068"/>
              </p:ext>
            </p:extLst>
          </p:nvPr>
        </p:nvGraphicFramePr>
        <p:xfrm>
          <a:off x="537882" y="328474"/>
          <a:ext cx="11537577" cy="6433848"/>
        </p:xfrm>
        <a:graphic>
          <a:graphicData uri="http://schemas.openxmlformats.org/drawingml/2006/table">
            <a:tbl>
              <a:tblPr firstRow="1" bandRow="1">
                <a:tableStyleId>{FABFCF23-3B69-468F-B69F-88F6DE6A72F2}</a:tableStyleId>
              </a:tblPr>
              <a:tblGrid>
                <a:gridCol w="1592527">
                  <a:extLst>
                    <a:ext uri="{9D8B030D-6E8A-4147-A177-3AD203B41FA5}">
                      <a16:colId xmlns:a16="http://schemas.microsoft.com/office/drawing/2014/main" val="3156873625"/>
                    </a:ext>
                  </a:extLst>
                </a:gridCol>
                <a:gridCol w="9945050">
                  <a:extLst>
                    <a:ext uri="{9D8B030D-6E8A-4147-A177-3AD203B41FA5}">
                      <a16:colId xmlns:a16="http://schemas.microsoft.com/office/drawing/2014/main" val="3344519595"/>
                    </a:ext>
                  </a:extLst>
                </a:gridCol>
              </a:tblGrid>
              <a:tr h="335280">
                <a:tc>
                  <a:txBody>
                    <a:bodyPr/>
                    <a:lstStyle/>
                    <a:p>
                      <a:pPr algn="r"/>
                      <a:r>
                        <a:rPr lang="en-GB" sz="1600" b="1" dirty="0">
                          <a:latin typeface="MTN Brighter Sans Light" panose="000004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600" b="1" dirty="0">
                          <a:latin typeface="MTN Brighter Sans Light" panose="00000400000000000000" pitchFamily="50" charset="0"/>
                        </a:rPr>
                        <a:t>UC 5 FT _301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426720">
                <a:tc>
                  <a:txBody>
                    <a:bodyPr/>
                    <a:lstStyle/>
                    <a:p>
                      <a:pPr algn="ctr"/>
                      <a:r>
                        <a:rPr lang="en-GB" sz="1100" b="1" dirty="0">
                          <a:latin typeface="MTN Brighter Sans Light" panose="00000400000000000000" pitchFamily="50" charset="0"/>
                        </a:rPr>
                        <a:t>Use Case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kern="1200" cap="none" spc="0" baseline="0" dirty="0">
                          <a:solidFill>
                            <a:schemeClr val="dk1"/>
                          </a:solidFill>
                          <a:uFillTx/>
                          <a:latin typeface="MTN Brighter Sans Light" panose="00000400000000000000" pitchFamily="50" charset="0"/>
                          <a:ea typeface="+mn-ea"/>
                          <a:cs typeface="+mn-cs"/>
                        </a:rPr>
                        <a:t>In-Store Completion</a:t>
                      </a:r>
                    </a:p>
                    <a:p>
                      <a:pPr marL="0" marR="0" lvl="0" indent="0" algn="l" defTabSz="914400" rtl="0" eaLnBrk="1" fontAlgn="auto" latinLnBrk="0" hangingPunct="0">
                        <a:lnSpc>
                          <a:spcPct val="100000"/>
                        </a:lnSpc>
                        <a:spcBef>
                          <a:spcPts val="0"/>
                        </a:spcBef>
                        <a:spcAft>
                          <a:spcPts val="0"/>
                        </a:spcAft>
                        <a:buClrTx/>
                        <a:buSzTx/>
                        <a:buFontTx/>
                        <a:buNone/>
                        <a:tabLst/>
                        <a:defRPr/>
                      </a:pPr>
                      <a:endParaRPr lang="en-US" sz="1100" b="1" i="0" u="none" strike="noStrike" cap="none" spc="0" baseline="0" dirty="0">
                        <a:solidFill>
                          <a:schemeClr val="dk1"/>
                        </a:solidFill>
                        <a:uFillTx/>
                        <a:latin typeface="MTN Brighter Sans Light" panose="00000400000000000000" pitchFamily="50" charset="0"/>
                        <a:ea typeface="+mn-ea"/>
                        <a:cs typeface="+mn-cs"/>
                        <a:sym typeface="Calibri"/>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7682155"/>
                  </a:ext>
                </a:extLst>
              </a:tr>
              <a:tr h="4267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b="1" dirty="0">
                          <a:latin typeface="MTN Brighter Sans Light" panose="00000400000000000000" pitchFamily="50"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kern="1200" cap="none" spc="0" baseline="0" dirty="0">
                          <a:solidFill>
                            <a:schemeClr val="dk1"/>
                          </a:solidFill>
                          <a:uFillTx/>
                          <a:latin typeface="MTN Brighter Sans Light" panose="00000400000000000000" pitchFamily="50" charset="0"/>
                          <a:ea typeface="+mn-ea"/>
                          <a:cs typeface="+mn-cs"/>
                        </a:rPr>
                        <a:t>As a user I want to complete my SIM Related process instore. this will improve AHT and wait time</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endParaRPr lang="en-US" sz="1100" b="1" i="0" u="none" strike="noStrike" kern="1200" cap="none" spc="0" baseline="0" dirty="0">
                        <a:solidFill>
                          <a:schemeClr val="dk1"/>
                        </a:solidFill>
                        <a:uFillTx/>
                        <a:latin typeface="MTN Brighter Sans Light" panose="00000400000000000000" pitchFamily="50"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21014000"/>
                  </a:ext>
                </a:extLst>
              </a:tr>
              <a:tr h="143256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b="1" dirty="0">
                          <a:latin typeface="MTN Brighter Sans Light" panose="00000400000000000000" pitchFamily="50" charset="0"/>
                        </a:rPr>
                        <a:t>Actors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kern="1200" cap="none" spc="0" baseline="0" dirty="0">
                          <a:solidFill>
                            <a:schemeClr val="dk1"/>
                          </a:solidFill>
                          <a:uFillTx/>
                          <a:latin typeface="MTN Brighter Sans Light" panose="00000400000000000000" pitchFamily="50" charset="0"/>
                          <a:ea typeface="+mn-ea"/>
                          <a:cs typeface="+mn-cs"/>
                          <a:sym typeface="Century Gothic"/>
                        </a:rPr>
                        <a:t>Customers</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kern="1200" cap="none" spc="0" baseline="0" dirty="0">
                          <a:solidFill>
                            <a:schemeClr val="dk1"/>
                          </a:solidFill>
                          <a:uFillTx/>
                          <a:latin typeface="MTN Brighter Sans Light" panose="00000400000000000000" pitchFamily="50" charset="0"/>
                          <a:ea typeface="+mn-ea"/>
                          <a:cs typeface="+mn-cs"/>
                          <a:sym typeface="Century Gothic"/>
                        </a:rPr>
                        <a:t>Agents</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kern="1200" cap="none" spc="0" baseline="0" dirty="0">
                          <a:solidFill>
                            <a:schemeClr val="dk1"/>
                          </a:solidFill>
                          <a:uFillTx/>
                          <a:latin typeface="MTN Brighter Sans Light" panose="00000400000000000000" pitchFamily="50" charset="0"/>
                          <a:ea typeface="+mn-ea"/>
                          <a:cs typeface="+mn-cs"/>
                          <a:sym typeface="Century Gothic"/>
                        </a:rPr>
                        <a:t>MTN online portal</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kern="1200" cap="none" spc="0" baseline="0" dirty="0">
                          <a:solidFill>
                            <a:schemeClr val="dk1"/>
                          </a:solidFill>
                          <a:uFillTx/>
                          <a:latin typeface="MTN Brighter Sans Light" panose="00000400000000000000" pitchFamily="50" charset="0"/>
                          <a:ea typeface="+mn-ea"/>
                          <a:cs typeface="+mn-cs"/>
                          <a:sym typeface="Century Gothic"/>
                        </a:rPr>
                        <a:t>My MTN app</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kern="1200" cap="none" spc="0" baseline="0" dirty="0">
                          <a:solidFill>
                            <a:schemeClr val="dk1"/>
                          </a:solidFill>
                          <a:uFillTx/>
                          <a:latin typeface="MTN Brighter Sans Light" panose="00000400000000000000" pitchFamily="50" charset="0"/>
                          <a:ea typeface="+mn-ea"/>
                          <a:cs typeface="+mn-cs"/>
                          <a:sym typeface="Century Gothic"/>
                        </a:rPr>
                        <a:t>CLM</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kern="1200" cap="none" spc="0" baseline="0" dirty="0">
                          <a:solidFill>
                            <a:schemeClr val="dk1"/>
                          </a:solidFill>
                          <a:uFillTx/>
                          <a:latin typeface="MTN Brighter Sans Light" panose="00000400000000000000" pitchFamily="50" charset="0"/>
                          <a:ea typeface="+mn-ea"/>
                          <a:cs typeface="+mn-cs"/>
                          <a:sym typeface="Century Gothic"/>
                        </a:rPr>
                        <a:t>Biosmart</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kern="1200" cap="none" spc="0" baseline="0" dirty="0">
                          <a:solidFill>
                            <a:schemeClr val="dk1"/>
                          </a:solidFill>
                          <a:uFillTx/>
                          <a:latin typeface="MTN Brighter Sans Light" panose="00000400000000000000" pitchFamily="50" charset="0"/>
                          <a:ea typeface="+mn-ea"/>
                          <a:cs typeface="+mn-cs"/>
                          <a:sym typeface="Century Gothic"/>
                        </a:rPr>
                        <a:t>ESF</a:t>
                      </a:r>
                    </a:p>
                    <a:p>
                      <a:pPr marL="171450" marR="0" lvl="0" indent="-171450" algn="l" defTabSz="914400" rtl="0" eaLnBrk="1" fontAlgn="auto" latinLnBrk="0" hangingPunct="0">
                        <a:lnSpc>
                          <a:spcPct val="100000"/>
                        </a:lnSpc>
                        <a:spcBef>
                          <a:spcPts val="0"/>
                        </a:spcBef>
                        <a:spcAft>
                          <a:spcPts val="0"/>
                        </a:spcAft>
                        <a:buClrTx/>
                        <a:buSzTx/>
                        <a:buFont typeface="Arial" panose="020B0604020202020204" pitchFamily="34" charset="0"/>
                        <a:buChar char="•"/>
                        <a:tabLst/>
                        <a:defRPr/>
                      </a:pPr>
                      <a:r>
                        <a:rPr lang="en-US" sz="1100" b="1" i="0" u="none" strike="noStrike" kern="1200" cap="none" spc="0" baseline="0" dirty="0" err="1">
                          <a:solidFill>
                            <a:schemeClr val="dk1"/>
                          </a:solidFill>
                          <a:uFillTx/>
                          <a:latin typeface="MTN Brighter Sans Light" panose="00000400000000000000" pitchFamily="50" charset="0"/>
                          <a:ea typeface="+mn-ea"/>
                          <a:cs typeface="+mn-cs"/>
                          <a:sym typeface="Century Gothic"/>
                        </a:rPr>
                        <a:t>Madapi</a:t>
                      </a:r>
                      <a:endParaRPr lang="en-US" sz="1100" b="1" i="0" u="none" strike="noStrike" kern="1200" cap="none" spc="0" baseline="0" dirty="0">
                        <a:solidFill>
                          <a:schemeClr val="dk1"/>
                        </a:solidFill>
                        <a:uFillTx/>
                        <a:latin typeface="MTN Brighter Sans Light" panose="00000400000000000000" pitchFamily="50" charset="0"/>
                        <a:ea typeface="+mn-ea"/>
                        <a:cs typeface="+mn-cs"/>
                        <a:sym typeface="Century Gothic"/>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90018280"/>
                  </a:ext>
                </a:extLst>
              </a:tr>
              <a:tr h="76200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100" b="1" dirty="0">
                          <a:latin typeface="MTN Brighter Sans Light" panose="00000400000000000000" pitchFamily="50" charset="0"/>
                        </a:rPr>
                        <a:t>Assumptions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b="1" i="0" u="none" strike="noStrike" cap="none" spc="0" baseline="0" dirty="0">
                          <a:solidFill>
                            <a:schemeClr val="dk1"/>
                          </a:solidFill>
                          <a:uFillTx/>
                          <a:latin typeface="MTN Brighter Sans Light" panose="00000400000000000000" pitchFamily="50" charset="0"/>
                          <a:ea typeface="+mn-ea"/>
                          <a:cs typeface="+mn-cs"/>
                          <a:sym typeface="Century Gothic"/>
                        </a:rPr>
                        <a:t>Existing login process should apply for customers to login</a:t>
                      </a:r>
                    </a:p>
                    <a:p>
                      <a:pPr marL="285750" marR="0" lvl="0" indent="-2857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b="1" i="0" u="none" strike="noStrike" cap="none" spc="0" baseline="0" dirty="0">
                          <a:solidFill>
                            <a:schemeClr val="dk1"/>
                          </a:solidFill>
                          <a:uFillTx/>
                          <a:latin typeface="MTN Brighter Sans Light" panose="00000400000000000000" pitchFamily="50" charset="0"/>
                          <a:ea typeface="+mn-ea"/>
                          <a:cs typeface="+mn-cs"/>
                          <a:sym typeface="Century Gothic"/>
                        </a:rPr>
                        <a:t>Customers should be able to fill in their details for SIM related issues</a:t>
                      </a:r>
                    </a:p>
                    <a:p>
                      <a:pPr marL="285750" marR="0" lvl="0" indent="-2857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b="1" i="0" u="none" strike="noStrike" cap="none" spc="0" baseline="0" dirty="0">
                          <a:solidFill>
                            <a:schemeClr val="dk1"/>
                          </a:solidFill>
                          <a:uFillTx/>
                          <a:latin typeface="MTN Brighter Sans Light" panose="00000400000000000000" pitchFamily="50" charset="0"/>
                          <a:ea typeface="+mn-ea"/>
                          <a:cs typeface="+mn-cs"/>
                          <a:sym typeface="Century Gothic"/>
                        </a:rPr>
                        <a:t>Customers should be able to submit their SIM related issues successfully online</a:t>
                      </a:r>
                    </a:p>
                    <a:p>
                      <a:pPr marL="285750" marR="0" lvl="0" indent="-2857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b="1" i="0" u="none" strike="noStrike" cap="none" spc="0" baseline="0" dirty="0">
                          <a:solidFill>
                            <a:schemeClr val="dk1"/>
                          </a:solidFill>
                          <a:uFillTx/>
                          <a:latin typeface="MTN Brighter Sans Light" panose="00000400000000000000" pitchFamily="50" charset="0"/>
                          <a:ea typeface="+mn-ea"/>
                          <a:cs typeface="+mn-cs"/>
                          <a:sym typeface="Century Gothic"/>
                        </a:rPr>
                        <a:t>Customers should have a Transaction reference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8185184"/>
                  </a:ext>
                </a:extLst>
              </a:tr>
              <a:tr h="2245291">
                <a:tc>
                  <a:txBody>
                    <a:bodyPr/>
                    <a:lstStyle/>
                    <a:p>
                      <a:pPr algn="ctr"/>
                      <a:r>
                        <a:rPr lang="en-GB" sz="1100" b="1" dirty="0">
                          <a:latin typeface="MTN Brighter Sans Light" panose="00000400000000000000" pitchFamily="50" charset="0"/>
                        </a:rPr>
                        <a:t>        Acceptance Criteria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SIM Swap Process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Customer visit instore with Transaction ID, Phone number or QR Code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Agent validate customer and perform NIN Validations / Verification Checks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Agent  log into the system CLM and select SIM Swap (NB Agent OTP for validation still apply)</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Agent enter Transaction ID/ Phone number / scan QR Code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System validate that Transaction ID is still Valid</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Where Transaction ID is correct, auto-populate details capture and agent proceed to complete swap process and submit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Swap is active after eyeballing</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NB: Max 4 eligibility checks, Live image capture, Same NIN checks, Consent on adopting NIN details, upload of swap document still apply</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100" b="1" i="0" kern="1200" dirty="0">
                        <a:solidFill>
                          <a:schemeClr val="dk1"/>
                        </a:solidFill>
                        <a:effectLst/>
                        <a:latin typeface="+mn-lt"/>
                        <a:ea typeface="+mn-ea"/>
                        <a:cs typeface="+mn-cs"/>
                        <a:sym typeface="Century Gothic"/>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100" b="1" i="0" kern="1200" dirty="0">
                        <a:solidFill>
                          <a:schemeClr val="dk1"/>
                        </a:solidFill>
                        <a:effectLst/>
                        <a:latin typeface="+mn-lt"/>
                        <a:ea typeface="+mn-ea"/>
                        <a:cs typeface="+mn-cs"/>
                        <a:sym typeface="Century Gothic"/>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3398789"/>
                  </a:ext>
                </a:extLst>
              </a:tr>
              <a:tr h="805275">
                <a:tc>
                  <a:txBody>
                    <a:bodyPr/>
                    <a:lstStyle/>
                    <a:p>
                      <a:pPr algn="ctr"/>
                      <a:r>
                        <a:rPr lang="en-GB" sz="1100" b="1" dirty="0">
                          <a:latin typeface="MTN Brighter Sans Light" panose="00000400000000000000" pitchFamily="50" charset="0"/>
                        </a:rPr>
                        <a:t>Dependency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None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73239641"/>
                  </a:ext>
                </a:extLst>
              </a:tr>
            </a:tbl>
          </a:graphicData>
        </a:graphic>
      </p:graphicFrame>
      <p:sp>
        <p:nvSpPr>
          <p:cNvPr id="9" name="Text Placeholder 8">
            <a:extLst>
              <a:ext uri="{FF2B5EF4-FFF2-40B4-BE49-F238E27FC236}">
                <a16:creationId xmlns:a16="http://schemas.microsoft.com/office/drawing/2014/main" id="{C86DCF35-9F07-495D-8846-4D15FDD1CDFC}"/>
              </a:ext>
            </a:extLst>
          </p:cNvPr>
          <p:cNvSpPr>
            <a:spLocks noGrp="1"/>
          </p:cNvSpPr>
          <p:nvPr>
            <p:ph type="body" sz="quarter" idx="14"/>
          </p:nvPr>
        </p:nvSpPr>
        <p:spPr/>
        <p:txBody>
          <a:bodyPr/>
          <a:lstStyle/>
          <a:p>
            <a:pPr>
              <a:buNone/>
            </a:pPr>
            <a:endParaRPr lang="en-US" dirty="0"/>
          </a:p>
        </p:txBody>
      </p:sp>
      <p:sp>
        <p:nvSpPr>
          <p:cNvPr id="7" name="Title 1">
            <a:extLst>
              <a:ext uri="{FF2B5EF4-FFF2-40B4-BE49-F238E27FC236}">
                <a16:creationId xmlns:a16="http://schemas.microsoft.com/office/drawing/2014/main" id="{F41F56B6-C81E-47F2-98C4-B4D3776EAD17}"/>
              </a:ext>
            </a:extLst>
          </p:cNvPr>
          <p:cNvSpPr>
            <a:spLocks noGrp="1"/>
          </p:cNvSpPr>
          <p:nvPr>
            <p:ph type="title" idx="4294967295"/>
          </p:nvPr>
        </p:nvSpPr>
        <p:spPr>
          <a:xfrm>
            <a:off x="0" y="65088"/>
            <a:ext cx="8202967" cy="263386"/>
          </a:xfrm>
          <a:prstGeom prst="rect">
            <a:avLst/>
          </a:prstGeom>
        </p:spPr>
        <p:txBody>
          <a:bodyPr>
            <a:normAutofit fontScale="90000"/>
          </a:bodyPr>
          <a:lstStyle/>
          <a:p>
            <a:r>
              <a:rPr lang="en-US" sz="1800" spc="-150" dirty="0">
                <a:latin typeface="MTN Brighter Sans" panose="00000500000000000000" pitchFamily="50" charset="0"/>
              </a:rPr>
              <a:t>User Stories</a:t>
            </a:r>
          </a:p>
        </p:txBody>
      </p:sp>
      <p:sp>
        <p:nvSpPr>
          <p:cNvPr id="2" name="Slide Number Placeholder 1">
            <a:extLst>
              <a:ext uri="{FF2B5EF4-FFF2-40B4-BE49-F238E27FC236}">
                <a16:creationId xmlns:a16="http://schemas.microsoft.com/office/drawing/2014/main" id="{855D1CCF-FE99-4DD1-B283-351A1AFB1DC3}"/>
              </a:ext>
            </a:extLst>
          </p:cNvPr>
          <p:cNvSpPr>
            <a:spLocks noGrp="1"/>
          </p:cNvSpPr>
          <p:nvPr>
            <p:ph type="sldNum" sz="quarter" idx="2"/>
          </p:nvPr>
        </p:nvSpPr>
        <p:spPr/>
        <p:txBody>
          <a:bodyPr/>
          <a:lstStyle/>
          <a:p>
            <a:fld id="{86CB4B4D-7CA3-9044-876B-883B54F8677D}" type="slidenum">
              <a:rPr lang="en-ZA" smtClean="0"/>
              <a:pPr/>
              <a:t>20</a:t>
            </a:fld>
            <a:endParaRPr lang="en-ZA" dirty="0"/>
          </a:p>
        </p:txBody>
      </p:sp>
    </p:spTree>
    <p:extLst>
      <p:ext uri="{BB962C8B-B14F-4D97-AF65-F5344CB8AC3E}">
        <p14:creationId xmlns:p14="http://schemas.microsoft.com/office/powerpoint/2010/main" val="467367455"/>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EB587BB1-F947-4305-824B-48BE97564B54}"/>
              </a:ext>
            </a:extLst>
          </p:cNvPr>
          <p:cNvGraphicFramePr>
            <a:graphicFrameLocks noGrp="1"/>
          </p:cNvGraphicFramePr>
          <p:nvPr>
            <p:extLst>
              <p:ext uri="{D42A27DB-BD31-4B8C-83A1-F6EECF244321}">
                <p14:modId xmlns:p14="http://schemas.microsoft.com/office/powerpoint/2010/main" val="1862169033"/>
              </p:ext>
            </p:extLst>
          </p:nvPr>
        </p:nvGraphicFramePr>
        <p:xfrm>
          <a:off x="103696" y="328483"/>
          <a:ext cx="12088304" cy="4917435"/>
        </p:xfrm>
        <a:graphic>
          <a:graphicData uri="http://schemas.openxmlformats.org/drawingml/2006/table">
            <a:tbl>
              <a:tblPr firstRow="1" bandRow="1">
                <a:tableStyleId>{FABFCF23-3B69-468F-B69F-88F6DE6A72F2}</a:tableStyleId>
              </a:tblPr>
              <a:tblGrid>
                <a:gridCol w="1665552">
                  <a:extLst>
                    <a:ext uri="{9D8B030D-6E8A-4147-A177-3AD203B41FA5}">
                      <a16:colId xmlns:a16="http://schemas.microsoft.com/office/drawing/2014/main" val="3156873625"/>
                    </a:ext>
                  </a:extLst>
                </a:gridCol>
                <a:gridCol w="10422752">
                  <a:extLst>
                    <a:ext uri="{9D8B030D-6E8A-4147-A177-3AD203B41FA5}">
                      <a16:colId xmlns:a16="http://schemas.microsoft.com/office/drawing/2014/main" val="3344519595"/>
                    </a:ext>
                  </a:extLst>
                </a:gridCol>
              </a:tblGrid>
              <a:tr h="317254">
                <a:tc>
                  <a:txBody>
                    <a:bodyPr/>
                    <a:lstStyle/>
                    <a:p>
                      <a:pPr algn="r"/>
                      <a:r>
                        <a:rPr lang="en-GB" sz="1600" b="1" dirty="0">
                          <a:latin typeface="MTN Brighter Sans Light" panose="00000400000000000000" pitchFamily="50" charset="0"/>
                        </a:rPr>
                        <a:t>USE CASE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600" b="1" dirty="0">
                          <a:latin typeface="MTN Brighter Sans Light" panose="00000400000000000000" pitchFamily="50" charset="0"/>
                        </a:rPr>
                        <a:t>UC 5 FT _301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7113842"/>
                  </a:ext>
                </a:extLst>
              </a:tr>
              <a:tr h="1514165">
                <a:tc>
                  <a:txBody>
                    <a:bodyPr/>
                    <a:lstStyle/>
                    <a:p>
                      <a:pPr algn="ctr"/>
                      <a:r>
                        <a:rPr lang="en-GB" sz="1100" b="1" dirty="0">
                          <a:latin typeface="MTN Brighter Sans Light" panose="00000400000000000000" pitchFamily="50" charset="0"/>
                        </a:rPr>
                        <a:t>        Acceptance Criteria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MNP </a:t>
                      </a:r>
                      <a:r>
                        <a:rPr lang="en-US" sz="1100" b="1" i="0" kern="1200" dirty="0" err="1">
                          <a:solidFill>
                            <a:schemeClr val="dk1"/>
                          </a:solidFill>
                          <a:effectLst/>
                          <a:latin typeface="+mn-lt"/>
                          <a:ea typeface="+mn-ea"/>
                          <a:cs typeface="+mn-cs"/>
                          <a:sym typeface="Century Gothic"/>
                        </a:rPr>
                        <a:t>Proces</a:t>
                      </a:r>
                      <a:r>
                        <a:rPr lang="en-US" sz="1100" b="1" i="0" kern="1200" dirty="0">
                          <a:solidFill>
                            <a:schemeClr val="dk1"/>
                          </a:solidFill>
                          <a:effectLst/>
                          <a:latin typeface="+mn-lt"/>
                          <a:ea typeface="+mn-ea"/>
                          <a:cs typeface="+mn-cs"/>
                          <a:sym typeface="Century Gothic"/>
                        </a:rPr>
                        <a:t> Instore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Customer visit instore with Transaction ID, Phone number or QR Code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Agent validate customer and perform NIN Validations / Verification Checks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Agent  log into the system and select MNP</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Agent enter Transaction ID/ Phone number / scan QR Code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System validate that Transaction ID is still Valid</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Where Transaction ID is correct, System auto-populate details captured online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Agent proceed to complete MNP process and submit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MNP is active after successful processing and  eyeballing</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NB: Sending Port to 3232, Max 4 checks, consent on adopting NIN details, upload of document still apply</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100" b="1" i="0" kern="1200" dirty="0">
                        <a:solidFill>
                          <a:schemeClr val="dk1"/>
                        </a:solidFill>
                        <a:effectLst/>
                        <a:latin typeface="+mn-lt"/>
                        <a:ea typeface="+mn-ea"/>
                        <a:cs typeface="+mn-cs"/>
                        <a:sym typeface="Century Gothic"/>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SIM Reg Instore Process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Customer visit instore with Transaction ID, Phone number or QR Code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Agent validate customer and perform NIN Validations / Verification Checks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Agent  log into the system and select SIM Reg</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Agent enter Transaction ID/ Phone number / scan QR Code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System validate that Transaction ID is still Valid</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Where Transaction ID is correct, System auto-populate details captured online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Agent proceed to complete SIM Reg (Capture </a:t>
                      </a:r>
                      <a:r>
                        <a:rPr lang="en-US" sz="1100" b="1" i="0" kern="1200" dirty="0" err="1">
                          <a:solidFill>
                            <a:schemeClr val="dk1"/>
                          </a:solidFill>
                          <a:effectLst/>
                          <a:latin typeface="+mn-lt"/>
                          <a:ea typeface="+mn-ea"/>
                          <a:cs typeface="+mn-cs"/>
                          <a:sym typeface="Century Gothic"/>
                        </a:rPr>
                        <a:t>Biometrice</a:t>
                      </a:r>
                      <a:r>
                        <a:rPr lang="en-US" sz="1100" b="1" i="0" kern="1200" dirty="0">
                          <a:solidFill>
                            <a:schemeClr val="dk1"/>
                          </a:solidFill>
                          <a:effectLst/>
                          <a:latin typeface="+mn-lt"/>
                          <a:ea typeface="+mn-ea"/>
                          <a:cs typeface="+mn-cs"/>
                          <a:sym typeface="Century Gothic"/>
                        </a:rPr>
                        <a:t> and Upload document where applicable) process and submit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SIM Reg is active after successful processing and  eyeballing</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0" kern="1200" dirty="0">
                          <a:solidFill>
                            <a:schemeClr val="dk1"/>
                          </a:solidFill>
                          <a:effectLst/>
                          <a:latin typeface="+mn-lt"/>
                          <a:ea typeface="+mn-ea"/>
                          <a:cs typeface="+mn-cs"/>
                          <a:sym typeface="Century Gothic"/>
                        </a:rPr>
                        <a:t>NB:  Max 4 checks, consent on adopting NIN details, upload of document still apply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3398789"/>
                  </a:ext>
                </a:extLst>
              </a:tr>
              <a:tr h="970275">
                <a:tc>
                  <a:txBody>
                    <a:bodyPr/>
                    <a:lstStyle/>
                    <a:p>
                      <a:pPr algn="ctr"/>
                      <a:r>
                        <a:rPr lang="en-GB" sz="1100" b="1" dirty="0">
                          <a:latin typeface="MTN Brighter Sans Light" panose="00000400000000000000" pitchFamily="50" charset="0"/>
                        </a:rPr>
                        <a:t>Dependency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i="0" kern="1200" dirty="0">
                          <a:solidFill>
                            <a:schemeClr val="dk1"/>
                          </a:solidFill>
                          <a:effectLst/>
                          <a:latin typeface="+mn-lt"/>
                          <a:ea typeface="+mn-ea"/>
                          <a:cs typeface="+mn-cs"/>
                          <a:sym typeface="Century Gothic"/>
                        </a:rPr>
                        <a:t>None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63916899"/>
                  </a:ext>
                </a:extLst>
              </a:tr>
            </a:tbl>
          </a:graphicData>
        </a:graphic>
      </p:graphicFrame>
      <p:sp>
        <p:nvSpPr>
          <p:cNvPr id="9" name="Text Placeholder 8">
            <a:extLst>
              <a:ext uri="{FF2B5EF4-FFF2-40B4-BE49-F238E27FC236}">
                <a16:creationId xmlns:a16="http://schemas.microsoft.com/office/drawing/2014/main" id="{C86DCF35-9F07-495D-8846-4D15FDD1CDFC}"/>
              </a:ext>
            </a:extLst>
          </p:cNvPr>
          <p:cNvSpPr>
            <a:spLocks noGrp="1"/>
          </p:cNvSpPr>
          <p:nvPr>
            <p:ph type="body" sz="quarter" idx="14"/>
          </p:nvPr>
        </p:nvSpPr>
        <p:spPr/>
        <p:txBody>
          <a:bodyPr/>
          <a:lstStyle/>
          <a:p>
            <a:pPr>
              <a:buNone/>
            </a:pPr>
            <a:endParaRPr lang="en-US" dirty="0"/>
          </a:p>
        </p:txBody>
      </p:sp>
      <p:sp>
        <p:nvSpPr>
          <p:cNvPr id="7" name="Title 1">
            <a:extLst>
              <a:ext uri="{FF2B5EF4-FFF2-40B4-BE49-F238E27FC236}">
                <a16:creationId xmlns:a16="http://schemas.microsoft.com/office/drawing/2014/main" id="{F41F56B6-C81E-47F2-98C4-B4D3776EAD17}"/>
              </a:ext>
            </a:extLst>
          </p:cNvPr>
          <p:cNvSpPr>
            <a:spLocks noGrp="1"/>
          </p:cNvSpPr>
          <p:nvPr>
            <p:ph type="title" idx="4294967295"/>
          </p:nvPr>
        </p:nvSpPr>
        <p:spPr>
          <a:xfrm>
            <a:off x="0" y="65088"/>
            <a:ext cx="8202967" cy="263386"/>
          </a:xfrm>
          <a:prstGeom prst="rect">
            <a:avLst/>
          </a:prstGeom>
        </p:spPr>
        <p:txBody>
          <a:bodyPr>
            <a:normAutofit fontScale="90000"/>
          </a:bodyPr>
          <a:lstStyle/>
          <a:p>
            <a:r>
              <a:rPr lang="en-US" sz="1800" spc="-150" dirty="0">
                <a:latin typeface="MTN Brighter Sans" panose="00000500000000000000" pitchFamily="50" charset="0"/>
              </a:rPr>
              <a:t>User Stories</a:t>
            </a:r>
          </a:p>
        </p:txBody>
      </p:sp>
      <p:sp>
        <p:nvSpPr>
          <p:cNvPr id="2" name="Slide Number Placeholder 1">
            <a:extLst>
              <a:ext uri="{FF2B5EF4-FFF2-40B4-BE49-F238E27FC236}">
                <a16:creationId xmlns:a16="http://schemas.microsoft.com/office/drawing/2014/main" id="{CD026446-90E9-4B0D-A59C-B9C870FBB6E7}"/>
              </a:ext>
            </a:extLst>
          </p:cNvPr>
          <p:cNvSpPr>
            <a:spLocks noGrp="1"/>
          </p:cNvSpPr>
          <p:nvPr>
            <p:ph type="sldNum" sz="quarter" idx="2"/>
          </p:nvPr>
        </p:nvSpPr>
        <p:spPr/>
        <p:txBody>
          <a:bodyPr/>
          <a:lstStyle/>
          <a:p>
            <a:fld id="{86CB4B4D-7CA3-9044-876B-883B54F8677D}" type="slidenum">
              <a:rPr lang="en-ZA" smtClean="0"/>
              <a:pPr/>
              <a:t>21</a:t>
            </a:fld>
            <a:endParaRPr lang="en-ZA" dirty="0"/>
          </a:p>
        </p:txBody>
      </p:sp>
    </p:spTree>
    <p:extLst>
      <p:ext uri="{BB962C8B-B14F-4D97-AF65-F5344CB8AC3E}">
        <p14:creationId xmlns:p14="http://schemas.microsoft.com/office/powerpoint/2010/main" val="1250405148"/>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A78548-5686-4A02-9F19-48DDA7BF0528}"/>
              </a:ext>
            </a:extLst>
          </p:cNvPr>
          <p:cNvSpPr/>
          <p:nvPr/>
        </p:nvSpPr>
        <p:spPr>
          <a:xfrm>
            <a:off x="623740" y="395924"/>
            <a:ext cx="8171468" cy="369332"/>
          </a:xfrm>
          <a:prstGeom prst="rect">
            <a:avLst/>
          </a:prstGeom>
        </p:spPr>
        <p:txBody>
          <a:bodyPr wrap="square">
            <a:spAutoFit/>
          </a:bodyPr>
          <a:lstStyle/>
          <a:p>
            <a:endParaRPr lang="en-US" b="0" i="0" dirty="0">
              <a:solidFill>
                <a:srgbClr val="172B4D"/>
              </a:solidFill>
              <a:effectLst/>
              <a:latin typeface="-apple-system"/>
            </a:endParaRPr>
          </a:p>
        </p:txBody>
      </p:sp>
      <p:pic>
        <p:nvPicPr>
          <p:cNvPr id="4" name="Picture 3">
            <a:extLst>
              <a:ext uri="{FF2B5EF4-FFF2-40B4-BE49-F238E27FC236}">
                <a16:creationId xmlns:a16="http://schemas.microsoft.com/office/drawing/2014/main" id="{121B1BC1-B6BC-48EE-938D-FBF99B7B9B80}"/>
              </a:ext>
            </a:extLst>
          </p:cNvPr>
          <p:cNvPicPr>
            <a:picLocks noChangeAspect="1"/>
          </p:cNvPicPr>
          <p:nvPr/>
        </p:nvPicPr>
        <p:blipFill>
          <a:blip r:embed="rId2"/>
          <a:stretch>
            <a:fillRect/>
          </a:stretch>
        </p:blipFill>
        <p:spPr>
          <a:xfrm>
            <a:off x="556181" y="1226921"/>
            <a:ext cx="10350631" cy="3533615"/>
          </a:xfrm>
          <a:prstGeom prst="rect">
            <a:avLst/>
          </a:prstGeom>
        </p:spPr>
      </p:pic>
      <p:sp>
        <p:nvSpPr>
          <p:cNvPr id="6" name="Rectangle 5">
            <a:extLst>
              <a:ext uri="{FF2B5EF4-FFF2-40B4-BE49-F238E27FC236}">
                <a16:creationId xmlns:a16="http://schemas.microsoft.com/office/drawing/2014/main" id="{E3E48DFC-86D1-4671-8614-CADB2E5DEA98}"/>
              </a:ext>
            </a:extLst>
          </p:cNvPr>
          <p:cNvSpPr/>
          <p:nvPr/>
        </p:nvSpPr>
        <p:spPr>
          <a:xfrm>
            <a:off x="386500" y="207390"/>
            <a:ext cx="4949072" cy="830997"/>
          </a:xfrm>
          <a:prstGeom prst="rect">
            <a:avLst/>
          </a:prstGeom>
        </p:spPr>
        <p:txBody>
          <a:bodyPr wrap="square">
            <a:spAutoFit/>
          </a:bodyPr>
          <a:lstStyle/>
          <a:p>
            <a:r>
              <a:rPr lang="en-US" sz="1600">
                <a:solidFill>
                  <a:srgbClr val="172B4D"/>
                </a:solidFill>
                <a:latin typeface="Arial" panose="020B0604020202020204" pitchFamily="34" charset="0"/>
                <a:cs typeface="Arial" panose="020B0604020202020204" pitchFamily="34" charset="0"/>
              </a:rPr>
              <a:t>Log </a:t>
            </a:r>
            <a:r>
              <a:rPr lang="en-US" sz="1600" dirty="0">
                <a:solidFill>
                  <a:srgbClr val="172B4D"/>
                </a:solidFill>
                <a:latin typeface="Arial" panose="020B0604020202020204" pitchFamily="34" charset="0"/>
                <a:cs typeface="Arial" panose="020B0604020202020204" pitchFamily="34" charset="0"/>
              </a:rPr>
              <a:t>in</a:t>
            </a:r>
            <a:br>
              <a:rPr lang="en-US" sz="1600" dirty="0">
                <a:solidFill>
                  <a:srgbClr val="172B4D"/>
                </a:solidFill>
                <a:latin typeface="Arial" panose="020B0604020202020204" pitchFamily="34" charset="0"/>
                <a:cs typeface="Arial" panose="020B0604020202020204" pitchFamily="34" charset="0"/>
              </a:rPr>
            </a:br>
            <a:r>
              <a:rPr lang="en-US" sz="1600" dirty="0">
                <a:solidFill>
                  <a:srgbClr val="172B4D"/>
                </a:solidFill>
                <a:latin typeface="Arial" panose="020B0604020202020204" pitchFamily="34" charset="0"/>
                <a:cs typeface="Arial" panose="020B0604020202020204" pitchFamily="34" charset="0"/>
              </a:rPr>
              <a:t>Customer to start SIM related services via MTN online portal/my mtn app</a:t>
            </a:r>
            <a:endParaRPr lang="en-US" sz="1600" b="0" i="0" dirty="0">
              <a:solidFill>
                <a:srgbClr val="172B4D"/>
              </a:solidFill>
              <a:effectLst/>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87EE6753-5B05-4177-873B-0C6E73E682E3}"/>
              </a:ext>
            </a:extLst>
          </p:cNvPr>
          <p:cNvPicPr>
            <a:picLocks noChangeAspect="1"/>
          </p:cNvPicPr>
          <p:nvPr/>
        </p:nvPicPr>
        <p:blipFill>
          <a:blip r:embed="rId3"/>
          <a:stretch>
            <a:fillRect/>
          </a:stretch>
        </p:blipFill>
        <p:spPr>
          <a:xfrm>
            <a:off x="2479249" y="4609707"/>
            <a:ext cx="7975077" cy="2040903"/>
          </a:xfrm>
          <a:prstGeom prst="rect">
            <a:avLst/>
          </a:prstGeom>
        </p:spPr>
      </p:pic>
      <p:sp>
        <p:nvSpPr>
          <p:cNvPr id="9" name="Slide Number Placeholder 8">
            <a:extLst>
              <a:ext uri="{FF2B5EF4-FFF2-40B4-BE49-F238E27FC236}">
                <a16:creationId xmlns:a16="http://schemas.microsoft.com/office/drawing/2014/main" id="{366A6130-24CF-465F-9505-F6B1D80DE106}"/>
              </a:ext>
            </a:extLst>
          </p:cNvPr>
          <p:cNvSpPr>
            <a:spLocks noGrp="1"/>
          </p:cNvSpPr>
          <p:nvPr>
            <p:ph type="sldNum" sz="quarter" idx="12"/>
          </p:nvPr>
        </p:nvSpPr>
        <p:spPr/>
        <p:txBody>
          <a:bodyPr/>
          <a:lstStyle/>
          <a:p>
            <a:fld id="{BB7CBD68-49F6-43A8-B299-0D9BC055EF42}" type="slidenum">
              <a:rPr lang="en-NG" smtClean="0"/>
              <a:t>22</a:t>
            </a:fld>
            <a:endParaRPr lang="en-NG"/>
          </a:p>
        </p:txBody>
      </p:sp>
    </p:spTree>
    <p:extLst>
      <p:ext uri="{BB962C8B-B14F-4D97-AF65-F5344CB8AC3E}">
        <p14:creationId xmlns:p14="http://schemas.microsoft.com/office/powerpoint/2010/main" val="8725916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E910BE7-5249-4316-9C8B-3711B87223A9}"/>
              </a:ext>
            </a:extLst>
          </p:cNvPr>
          <p:cNvPicPr/>
          <p:nvPr/>
        </p:nvPicPr>
        <p:blipFill>
          <a:blip r:embed="rId2"/>
          <a:stretch>
            <a:fillRect/>
          </a:stretch>
        </p:blipFill>
        <p:spPr>
          <a:xfrm>
            <a:off x="1600200" y="561984"/>
            <a:ext cx="7411825" cy="2623185"/>
          </a:xfrm>
          <a:prstGeom prst="rect">
            <a:avLst/>
          </a:prstGeom>
        </p:spPr>
      </p:pic>
      <p:pic>
        <p:nvPicPr>
          <p:cNvPr id="3" name="Picture 2">
            <a:extLst>
              <a:ext uri="{FF2B5EF4-FFF2-40B4-BE49-F238E27FC236}">
                <a16:creationId xmlns:a16="http://schemas.microsoft.com/office/drawing/2014/main" id="{E037849F-E13B-4631-9DAF-67E1D56308AF}"/>
              </a:ext>
            </a:extLst>
          </p:cNvPr>
          <p:cNvPicPr/>
          <p:nvPr/>
        </p:nvPicPr>
        <p:blipFill>
          <a:blip r:embed="rId3"/>
          <a:stretch>
            <a:fillRect/>
          </a:stretch>
        </p:blipFill>
        <p:spPr>
          <a:xfrm>
            <a:off x="2816082" y="3185169"/>
            <a:ext cx="6195943" cy="2623185"/>
          </a:xfrm>
          <a:prstGeom prst="rect">
            <a:avLst/>
          </a:prstGeom>
        </p:spPr>
      </p:pic>
      <p:sp>
        <p:nvSpPr>
          <p:cNvPr id="5" name="Slide Number Placeholder 4">
            <a:extLst>
              <a:ext uri="{FF2B5EF4-FFF2-40B4-BE49-F238E27FC236}">
                <a16:creationId xmlns:a16="http://schemas.microsoft.com/office/drawing/2014/main" id="{1B2DD716-082A-47ED-8D58-B71EFCBA055F}"/>
              </a:ext>
            </a:extLst>
          </p:cNvPr>
          <p:cNvSpPr>
            <a:spLocks noGrp="1"/>
          </p:cNvSpPr>
          <p:nvPr>
            <p:ph type="sldNum" sz="quarter" idx="12"/>
          </p:nvPr>
        </p:nvSpPr>
        <p:spPr/>
        <p:txBody>
          <a:bodyPr/>
          <a:lstStyle/>
          <a:p>
            <a:fld id="{BB7CBD68-49F6-43A8-B299-0D9BC055EF42}" type="slidenum">
              <a:rPr lang="en-NG" smtClean="0"/>
              <a:t>23</a:t>
            </a:fld>
            <a:endParaRPr lang="en-NG"/>
          </a:p>
        </p:txBody>
      </p:sp>
    </p:spTree>
    <p:extLst>
      <p:ext uri="{BB962C8B-B14F-4D97-AF65-F5344CB8AC3E}">
        <p14:creationId xmlns:p14="http://schemas.microsoft.com/office/powerpoint/2010/main" val="1519560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15C1953-C64A-4F5F-8970-0484B7FF7995}"/>
              </a:ext>
            </a:extLst>
          </p:cNvPr>
          <p:cNvPicPr/>
          <p:nvPr/>
        </p:nvPicPr>
        <p:blipFill>
          <a:blip r:embed="rId2"/>
          <a:stretch>
            <a:fillRect/>
          </a:stretch>
        </p:blipFill>
        <p:spPr>
          <a:xfrm>
            <a:off x="3229292" y="2117407"/>
            <a:ext cx="5733415" cy="2623185"/>
          </a:xfrm>
          <a:prstGeom prst="rect">
            <a:avLst/>
          </a:prstGeom>
        </p:spPr>
      </p:pic>
      <p:sp>
        <p:nvSpPr>
          <p:cNvPr id="4" name="Slide Number Placeholder 3">
            <a:extLst>
              <a:ext uri="{FF2B5EF4-FFF2-40B4-BE49-F238E27FC236}">
                <a16:creationId xmlns:a16="http://schemas.microsoft.com/office/drawing/2014/main" id="{287639C1-CC0C-4020-9500-847A226B2EF1}"/>
              </a:ext>
            </a:extLst>
          </p:cNvPr>
          <p:cNvSpPr>
            <a:spLocks noGrp="1"/>
          </p:cNvSpPr>
          <p:nvPr>
            <p:ph type="sldNum" sz="quarter" idx="12"/>
          </p:nvPr>
        </p:nvSpPr>
        <p:spPr/>
        <p:txBody>
          <a:bodyPr/>
          <a:lstStyle/>
          <a:p>
            <a:fld id="{BB7CBD68-49F6-43A8-B299-0D9BC055EF42}" type="slidenum">
              <a:rPr lang="en-NG" smtClean="0"/>
              <a:t>24</a:t>
            </a:fld>
            <a:endParaRPr lang="en-NG"/>
          </a:p>
        </p:txBody>
      </p:sp>
    </p:spTree>
    <p:extLst>
      <p:ext uri="{BB962C8B-B14F-4D97-AF65-F5344CB8AC3E}">
        <p14:creationId xmlns:p14="http://schemas.microsoft.com/office/powerpoint/2010/main" val="33397618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3CBD698-B959-43D9-8AA9-63830CEBAE5D}"/>
              </a:ext>
            </a:extLst>
          </p:cNvPr>
          <p:cNvPicPr/>
          <p:nvPr/>
        </p:nvPicPr>
        <p:blipFill>
          <a:blip r:embed="rId2"/>
          <a:stretch>
            <a:fillRect/>
          </a:stretch>
        </p:blipFill>
        <p:spPr>
          <a:xfrm>
            <a:off x="3229292" y="4127"/>
            <a:ext cx="5733415" cy="6849745"/>
          </a:xfrm>
          <a:prstGeom prst="rect">
            <a:avLst/>
          </a:prstGeom>
        </p:spPr>
      </p:pic>
      <p:sp>
        <p:nvSpPr>
          <p:cNvPr id="4" name="Slide Number Placeholder 3">
            <a:extLst>
              <a:ext uri="{FF2B5EF4-FFF2-40B4-BE49-F238E27FC236}">
                <a16:creationId xmlns:a16="http://schemas.microsoft.com/office/drawing/2014/main" id="{F7FDFED6-37C8-4056-A8A3-F78A2C40C06C}"/>
              </a:ext>
            </a:extLst>
          </p:cNvPr>
          <p:cNvSpPr>
            <a:spLocks noGrp="1"/>
          </p:cNvSpPr>
          <p:nvPr>
            <p:ph type="sldNum" sz="quarter" idx="12"/>
          </p:nvPr>
        </p:nvSpPr>
        <p:spPr/>
        <p:txBody>
          <a:bodyPr/>
          <a:lstStyle/>
          <a:p>
            <a:fld id="{BB7CBD68-49F6-43A8-B299-0D9BC055EF42}" type="slidenum">
              <a:rPr lang="en-NG" smtClean="0"/>
              <a:t>25</a:t>
            </a:fld>
            <a:endParaRPr lang="en-NG"/>
          </a:p>
        </p:txBody>
      </p:sp>
    </p:spTree>
    <p:extLst>
      <p:ext uri="{BB962C8B-B14F-4D97-AF65-F5344CB8AC3E}">
        <p14:creationId xmlns:p14="http://schemas.microsoft.com/office/powerpoint/2010/main" val="6568224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041CE1D-3BB4-4E1D-875A-FFE2958D1D47}"/>
              </a:ext>
            </a:extLst>
          </p:cNvPr>
          <p:cNvPicPr/>
          <p:nvPr/>
        </p:nvPicPr>
        <p:blipFill>
          <a:blip r:embed="rId2"/>
          <a:stretch>
            <a:fillRect/>
          </a:stretch>
        </p:blipFill>
        <p:spPr>
          <a:xfrm>
            <a:off x="2292480" y="189994"/>
            <a:ext cx="5733415" cy="2623185"/>
          </a:xfrm>
          <a:prstGeom prst="rect">
            <a:avLst/>
          </a:prstGeom>
        </p:spPr>
      </p:pic>
      <p:pic>
        <p:nvPicPr>
          <p:cNvPr id="3" name="Picture 2">
            <a:extLst>
              <a:ext uri="{FF2B5EF4-FFF2-40B4-BE49-F238E27FC236}">
                <a16:creationId xmlns:a16="http://schemas.microsoft.com/office/drawing/2014/main" id="{5F7CA3DD-004E-4FFD-9828-43066F07C3AF}"/>
              </a:ext>
            </a:extLst>
          </p:cNvPr>
          <p:cNvPicPr/>
          <p:nvPr/>
        </p:nvPicPr>
        <p:blipFill>
          <a:blip r:embed="rId3"/>
          <a:stretch>
            <a:fillRect/>
          </a:stretch>
        </p:blipFill>
        <p:spPr>
          <a:xfrm>
            <a:off x="2292480" y="2569397"/>
            <a:ext cx="5733415" cy="2432909"/>
          </a:xfrm>
          <a:prstGeom prst="rect">
            <a:avLst/>
          </a:prstGeom>
        </p:spPr>
      </p:pic>
      <p:pic>
        <p:nvPicPr>
          <p:cNvPr id="4" name="Picture 3">
            <a:extLst>
              <a:ext uri="{FF2B5EF4-FFF2-40B4-BE49-F238E27FC236}">
                <a16:creationId xmlns:a16="http://schemas.microsoft.com/office/drawing/2014/main" id="{7B2AA46B-F7AF-4138-A285-F90E9CF7FC5F}"/>
              </a:ext>
            </a:extLst>
          </p:cNvPr>
          <p:cNvPicPr/>
          <p:nvPr/>
        </p:nvPicPr>
        <p:blipFill>
          <a:blip r:embed="rId4"/>
          <a:stretch>
            <a:fillRect/>
          </a:stretch>
        </p:blipFill>
        <p:spPr>
          <a:xfrm>
            <a:off x="2391092" y="5029482"/>
            <a:ext cx="5733415" cy="1828518"/>
          </a:xfrm>
          <a:prstGeom prst="rect">
            <a:avLst/>
          </a:prstGeom>
        </p:spPr>
      </p:pic>
      <p:sp>
        <p:nvSpPr>
          <p:cNvPr id="6" name="Slide Number Placeholder 5">
            <a:extLst>
              <a:ext uri="{FF2B5EF4-FFF2-40B4-BE49-F238E27FC236}">
                <a16:creationId xmlns:a16="http://schemas.microsoft.com/office/drawing/2014/main" id="{9A017B39-06E0-4933-BA92-1B37B7B9A1C2}"/>
              </a:ext>
            </a:extLst>
          </p:cNvPr>
          <p:cNvSpPr>
            <a:spLocks noGrp="1"/>
          </p:cNvSpPr>
          <p:nvPr>
            <p:ph type="sldNum" sz="quarter" idx="12"/>
          </p:nvPr>
        </p:nvSpPr>
        <p:spPr/>
        <p:txBody>
          <a:bodyPr/>
          <a:lstStyle/>
          <a:p>
            <a:fld id="{BB7CBD68-49F6-43A8-B299-0D9BC055EF42}" type="slidenum">
              <a:rPr lang="en-NG" smtClean="0"/>
              <a:t>26</a:t>
            </a:fld>
            <a:endParaRPr lang="en-NG"/>
          </a:p>
        </p:txBody>
      </p:sp>
    </p:spTree>
    <p:extLst>
      <p:ext uri="{BB962C8B-B14F-4D97-AF65-F5344CB8AC3E}">
        <p14:creationId xmlns:p14="http://schemas.microsoft.com/office/powerpoint/2010/main" val="40673239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B186A28-0DBF-4D11-9C1E-1F2839EF9A60}"/>
              </a:ext>
            </a:extLst>
          </p:cNvPr>
          <p:cNvPicPr/>
          <p:nvPr/>
        </p:nvPicPr>
        <p:blipFill>
          <a:blip r:embed="rId2"/>
          <a:stretch>
            <a:fillRect/>
          </a:stretch>
        </p:blipFill>
        <p:spPr>
          <a:xfrm>
            <a:off x="1924928" y="261713"/>
            <a:ext cx="7178731" cy="2623185"/>
          </a:xfrm>
          <a:prstGeom prst="rect">
            <a:avLst/>
          </a:prstGeom>
        </p:spPr>
      </p:pic>
      <p:pic>
        <p:nvPicPr>
          <p:cNvPr id="3" name="Picture 2">
            <a:extLst>
              <a:ext uri="{FF2B5EF4-FFF2-40B4-BE49-F238E27FC236}">
                <a16:creationId xmlns:a16="http://schemas.microsoft.com/office/drawing/2014/main" id="{8C0F2354-9A8D-497F-8582-6D3592159D3A}"/>
              </a:ext>
            </a:extLst>
          </p:cNvPr>
          <p:cNvPicPr/>
          <p:nvPr/>
        </p:nvPicPr>
        <p:blipFill>
          <a:blip r:embed="rId3"/>
          <a:stretch>
            <a:fillRect/>
          </a:stretch>
        </p:blipFill>
        <p:spPr>
          <a:xfrm>
            <a:off x="1924927" y="3065930"/>
            <a:ext cx="7178731" cy="2971800"/>
          </a:xfrm>
          <a:prstGeom prst="rect">
            <a:avLst/>
          </a:prstGeom>
        </p:spPr>
      </p:pic>
      <p:sp>
        <p:nvSpPr>
          <p:cNvPr id="5" name="Slide Number Placeholder 4">
            <a:extLst>
              <a:ext uri="{FF2B5EF4-FFF2-40B4-BE49-F238E27FC236}">
                <a16:creationId xmlns:a16="http://schemas.microsoft.com/office/drawing/2014/main" id="{0E372E4A-1D9A-462E-81AC-70141C8CE68C}"/>
              </a:ext>
            </a:extLst>
          </p:cNvPr>
          <p:cNvSpPr>
            <a:spLocks noGrp="1"/>
          </p:cNvSpPr>
          <p:nvPr>
            <p:ph type="sldNum" sz="quarter" idx="12"/>
          </p:nvPr>
        </p:nvSpPr>
        <p:spPr/>
        <p:txBody>
          <a:bodyPr/>
          <a:lstStyle/>
          <a:p>
            <a:fld id="{BB7CBD68-49F6-43A8-B299-0D9BC055EF42}" type="slidenum">
              <a:rPr lang="en-NG" smtClean="0"/>
              <a:t>27</a:t>
            </a:fld>
            <a:endParaRPr lang="en-NG"/>
          </a:p>
        </p:txBody>
      </p:sp>
    </p:spTree>
    <p:extLst>
      <p:ext uri="{BB962C8B-B14F-4D97-AF65-F5344CB8AC3E}">
        <p14:creationId xmlns:p14="http://schemas.microsoft.com/office/powerpoint/2010/main" val="12080490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A10792F-E907-4263-ACF6-D0A3BF3BACA9}"/>
              </a:ext>
            </a:extLst>
          </p:cNvPr>
          <p:cNvPicPr/>
          <p:nvPr/>
        </p:nvPicPr>
        <p:blipFill>
          <a:blip r:embed="rId2"/>
          <a:stretch>
            <a:fillRect/>
          </a:stretch>
        </p:blipFill>
        <p:spPr>
          <a:xfrm>
            <a:off x="1629092" y="176362"/>
            <a:ext cx="7259414" cy="3803967"/>
          </a:xfrm>
          <a:prstGeom prst="rect">
            <a:avLst/>
          </a:prstGeom>
        </p:spPr>
      </p:pic>
      <p:pic>
        <p:nvPicPr>
          <p:cNvPr id="3" name="Picture 2">
            <a:extLst>
              <a:ext uri="{FF2B5EF4-FFF2-40B4-BE49-F238E27FC236}">
                <a16:creationId xmlns:a16="http://schemas.microsoft.com/office/drawing/2014/main" id="{85C2F7EC-D09D-4D92-83F4-63D7784227EB}"/>
              </a:ext>
            </a:extLst>
          </p:cNvPr>
          <p:cNvPicPr/>
          <p:nvPr/>
        </p:nvPicPr>
        <p:blipFill>
          <a:blip r:embed="rId3"/>
          <a:stretch>
            <a:fillRect/>
          </a:stretch>
        </p:blipFill>
        <p:spPr>
          <a:xfrm>
            <a:off x="1629092" y="4058453"/>
            <a:ext cx="7259414" cy="2623185"/>
          </a:xfrm>
          <a:prstGeom prst="rect">
            <a:avLst/>
          </a:prstGeom>
        </p:spPr>
      </p:pic>
      <p:sp>
        <p:nvSpPr>
          <p:cNvPr id="5" name="Slide Number Placeholder 4">
            <a:extLst>
              <a:ext uri="{FF2B5EF4-FFF2-40B4-BE49-F238E27FC236}">
                <a16:creationId xmlns:a16="http://schemas.microsoft.com/office/drawing/2014/main" id="{F5754270-3B44-4074-8BD1-8E1D50592C9C}"/>
              </a:ext>
            </a:extLst>
          </p:cNvPr>
          <p:cNvSpPr>
            <a:spLocks noGrp="1"/>
          </p:cNvSpPr>
          <p:nvPr>
            <p:ph type="sldNum" sz="quarter" idx="12"/>
          </p:nvPr>
        </p:nvSpPr>
        <p:spPr/>
        <p:txBody>
          <a:bodyPr/>
          <a:lstStyle/>
          <a:p>
            <a:fld id="{BB7CBD68-49F6-43A8-B299-0D9BC055EF42}" type="slidenum">
              <a:rPr lang="en-NG" smtClean="0"/>
              <a:t>28</a:t>
            </a:fld>
            <a:endParaRPr lang="en-NG"/>
          </a:p>
        </p:txBody>
      </p:sp>
    </p:spTree>
    <p:extLst>
      <p:ext uri="{BB962C8B-B14F-4D97-AF65-F5344CB8AC3E}">
        <p14:creationId xmlns:p14="http://schemas.microsoft.com/office/powerpoint/2010/main" val="40487870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BD72CF3-2CBB-41C2-9B4A-EBC6D1634A38}"/>
              </a:ext>
            </a:extLst>
          </p:cNvPr>
          <p:cNvPicPr/>
          <p:nvPr/>
        </p:nvPicPr>
        <p:blipFill>
          <a:blip r:embed="rId2"/>
          <a:stretch>
            <a:fillRect/>
          </a:stretch>
        </p:blipFill>
        <p:spPr>
          <a:xfrm>
            <a:off x="1411942" y="1008529"/>
            <a:ext cx="9749118" cy="4639236"/>
          </a:xfrm>
          <a:prstGeom prst="rect">
            <a:avLst/>
          </a:prstGeom>
        </p:spPr>
      </p:pic>
      <p:sp>
        <p:nvSpPr>
          <p:cNvPr id="4" name="Slide Number Placeholder 3">
            <a:extLst>
              <a:ext uri="{FF2B5EF4-FFF2-40B4-BE49-F238E27FC236}">
                <a16:creationId xmlns:a16="http://schemas.microsoft.com/office/drawing/2014/main" id="{C1107663-2E1C-460E-AB71-5F8192574148}"/>
              </a:ext>
            </a:extLst>
          </p:cNvPr>
          <p:cNvSpPr>
            <a:spLocks noGrp="1"/>
          </p:cNvSpPr>
          <p:nvPr>
            <p:ph type="sldNum" sz="quarter" idx="12"/>
          </p:nvPr>
        </p:nvSpPr>
        <p:spPr/>
        <p:txBody>
          <a:bodyPr/>
          <a:lstStyle/>
          <a:p>
            <a:fld id="{BB7CBD68-49F6-43A8-B299-0D9BC055EF42}" type="slidenum">
              <a:rPr lang="en-NG" smtClean="0"/>
              <a:t>29</a:t>
            </a:fld>
            <a:endParaRPr lang="en-NG"/>
          </a:p>
        </p:txBody>
      </p:sp>
    </p:spTree>
    <p:extLst>
      <p:ext uri="{BB962C8B-B14F-4D97-AF65-F5344CB8AC3E}">
        <p14:creationId xmlns:p14="http://schemas.microsoft.com/office/powerpoint/2010/main" val="10500014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8C6C4DE-65CD-A240-BDB2-7382EEB8B4E9}"/>
              </a:ext>
            </a:extLst>
          </p:cNvPr>
          <p:cNvSpPr>
            <a:spLocks noGrp="1"/>
          </p:cNvSpPr>
          <p:nvPr>
            <p:ph type="body" sz="quarter" idx="10"/>
          </p:nvPr>
        </p:nvSpPr>
        <p:spPr>
          <a:xfrm>
            <a:off x="3129281" y="2673984"/>
            <a:ext cx="3404683" cy="797782"/>
          </a:xfrm>
        </p:spPr>
        <p:txBody>
          <a:bodyPr/>
          <a:lstStyle/>
          <a:p>
            <a:pPr>
              <a:buNone/>
            </a:pPr>
            <a:r>
              <a:rPr lang="en-GB" sz="3200" dirty="0"/>
              <a:t>AS-IS Journey 		</a:t>
            </a:r>
          </a:p>
        </p:txBody>
      </p:sp>
      <p:sp>
        <p:nvSpPr>
          <p:cNvPr id="5" name="Slide Number Placeholder 4">
            <a:extLst>
              <a:ext uri="{FF2B5EF4-FFF2-40B4-BE49-F238E27FC236}">
                <a16:creationId xmlns:a16="http://schemas.microsoft.com/office/drawing/2014/main" id="{2F332630-558E-8C4F-8AE2-E7DD65884EE6}"/>
              </a:ext>
            </a:extLst>
          </p:cNvPr>
          <p:cNvSpPr>
            <a:spLocks noGrp="1"/>
          </p:cNvSpPr>
          <p:nvPr>
            <p:ph type="sldNum" sz="quarter" idx="2"/>
          </p:nvPr>
        </p:nvSpPr>
        <p:spPr/>
        <p:txBody>
          <a:bodyPr/>
          <a:lstStyle/>
          <a:p>
            <a:fld id="{86CB4B4D-7CA3-9044-876B-883B54F8677D}" type="slidenum">
              <a:rPr lang="en-ZA" smtClean="0"/>
              <a:pPr/>
              <a:t>3</a:t>
            </a:fld>
            <a:endParaRPr lang="en-ZA" dirty="0"/>
          </a:p>
        </p:txBody>
      </p:sp>
      <p:sp>
        <p:nvSpPr>
          <p:cNvPr id="8" name="Text Placeholder 7">
            <a:extLst>
              <a:ext uri="{FF2B5EF4-FFF2-40B4-BE49-F238E27FC236}">
                <a16:creationId xmlns:a16="http://schemas.microsoft.com/office/drawing/2014/main" id="{4C65B947-971C-3D4C-BE8A-E16874024E7B}"/>
              </a:ext>
            </a:extLst>
          </p:cNvPr>
          <p:cNvSpPr>
            <a:spLocks noGrp="1"/>
          </p:cNvSpPr>
          <p:nvPr>
            <p:ph type="body" sz="quarter" idx="14"/>
          </p:nvPr>
        </p:nvSpPr>
        <p:spPr/>
        <p:txBody>
          <a:bodyPr/>
          <a:lstStyle/>
          <a:p>
            <a:pPr>
              <a:buNone/>
            </a:pPr>
            <a:endParaRPr lang="en-GB" dirty="0"/>
          </a:p>
        </p:txBody>
      </p:sp>
    </p:spTree>
    <p:extLst>
      <p:ext uri="{BB962C8B-B14F-4D97-AF65-F5344CB8AC3E}">
        <p14:creationId xmlns:p14="http://schemas.microsoft.com/office/powerpoint/2010/main" val="1489110481"/>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65120-081E-4E57-86BD-13736C256ECF}"/>
              </a:ext>
            </a:extLst>
          </p:cNvPr>
          <p:cNvSpPr>
            <a:spLocks noGrp="1"/>
          </p:cNvSpPr>
          <p:nvPr>
            <p:ph type="ctrTitle"/>
          </p:nvPr>
        </p:nvSpPr>
        <p:spPr/>
        <p:txBody>
          <a:bodyPr/>
          <a:lstStyle/>
          <a:p>
            <a:endParaRPr lang="en-NG" dirty="0"/>
          </a:p>
        </p:txBody>
      </p:sp>
      <p:sp>
        <p:nvSpPr>
          <p:cNvPr id="3" name="Subtitle 2">
            <a:extLst>
              <a:ext uri="{FF2B5EF4-FFF2-40B4-BE49-F238E27FC236}">
                <a16:creationId xmlns:a16="http://schemas.microsoft.com/office/drawing/2014/main" id="{A4418595-15A5-4E40-9DCF-C55C0817FC40}"/>
              </a:ext>
            </a:extLst>
          </p:cNvPr>
          <p:cNvSpPr>
            <a:spLocks noGrp="1"/>
          </p:cNvSpPr>
          <p:nvPr>
            <p:ph type="subTitle" idx="1"/>
          </p:nvPr>
        </p:nvSpPr>
        <p:spPr/>
        <p:txBody>
          <a:bodyPr/>
          <a:lstStyle/>
          <a:p>
            <a:endParaRPr lang="en-NG"/>
          </a:p>
        </p:txBody>
      </p:sp>
      <p:pic>
        <p:nvPicPr>
          <p:cNvPr id="4" name="Picture 3">
            <a:extLst>
              <a:ext uri="{FF2B5EF4-FFF2-40B4-BE49-F238E27FC236}">
                <a16:creationId xmlns:a16="http://schemas.microsoft.com/office/drawing/2014/main" id="{D48B745F-5FA7-455F-87B3-C74EE10CF8EF}"/>
              </a:ext>
            </a:extLst>
          </p:cNvPr>
          <p:cNvPicPr>
            <a:picLocks noChangeAspect="1"/>
          </p:cNvPicPr>
          <p:nvPr/>
        </p:nvPicPr>
        <p:blipFill>
          <a:blip r:embed="rId2"/>
          <a:stretch>
            <a:fillRect/>
          </a:stretch>
        </p:blipFill>
        <p:spPr>
          <a:xfrm>
            <a:off x="409575" y="1028700"/>
            <a:ext cx="11372850" cy="4800600"/>
          </a:xfrm>
          <a:prstGeom prst="rect">
            <a:avLst/>
          </a:prstGeom>
        </p:spPr>
      </p:pic>
      <p:sp>
        <p:nvSpPr>
          <p:cNvPr id="5" name="Footer Placeholder 4">
            <a:extLst>
              <a:ext uri="{FF2B5EF4-FFF2-40B4-BE49-F238E27FC236}">
                <a16:creationId xmlns:a16="http://schemas.microsoft.com/office/drawing/2014/main" id="{0D1926AC-8765-4AED-A8F5-774D28472AD0}"/>
              </a:ext>
            </a:extLst>
          </p:cNvPr>
          <p:cNvSpPr>
            <a:spLocks noGrp="1"/>
          </p:cNvSpPr>
          <p:nvPr>
            <p:ph type="ftr" sz="quarter" idx="11"/>
          </p:nvPr>
        </p:nvSpPr>
        <p:spPr/>
        <p:txBody>
          <a:bodyPr/>
          <a:lstStyle/>
          <a:p>
            <a:endParaRPr lang="en-NG"/>
          </a:p>
        </p:txBody>
      </p:sp>
      <p:sp>
        <p:nvSpPr>
          <p:cNvPr id="6" name="Slide Number Placeholder 5">
            <a:extLst>
              <a:ext uri="{FF2B5EF4-FFF2-40B4-BE49-F238E27FC236}">
                <a16:creationId xmlns:a16="http://schemas.microsoft.com/office/drawing/2014/main" id="{759A69FE-F90F-4F50-B1B9-8B62E9ACD2C9}"/>
              </a:ext>
            </a:extLst>
          </p:cNvPr>
          <p:cNvSpPr>
            <a:spLocks noGrp="1"/>
          </p:cNvSpPr>
          <p:nvPr>
            <p:ph type="sldNum" sz="quarter" idx="12"/>
          </p:nvPr>
        </p:nvSpPr>
        <p:spPr/>
        <p:txBody>
          <a:bodyPr/>
          <a:lstStyle/>
          <a:p>
            <a:fld id="{BB7CBD68-49F6-43A8-B299-0D9BC055EF42}" type="slidenum">
              <a:rPr lang="en-NG" smtClean="0"/>
              <a:t>4</a:t>
            </a:fld>
            <a:endParaRPr lang="en-NG"/>
          </a:p>
        </p:txBody>
      </p:sp>
    </p:spTree>
    <p:extLst>
      <p:ext uri="{BB962C8B-B14F-4D97-AF65-F5344CB8AC3E}">
        <p14:creationId xmlns:p14="http://schemas.microsoft.com/office/powerpoint/2010/main" val="28183696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DCCFAA1-55CB-485F-8D1D-3FD9DDD05A66}"/>
              </a:ext>
            </a:extLst>
          </p:cNvPr>
          <p:cNvPicPr>
            <a:picLocks noChangeAspect="1"/>
          </p:cNvPicPr>
          <p:nvPr/>
        </p:nvPicPr>
        <p:blipFill>
          <a:blip r:embed="rId2"/>
          <a:stretch>
            <a:fillRect/>
          </a:stretch>
        </p:blipFill>
        <p:spPr>
          <a:xfrm>
            <a:off x="485775" y="1066800"/>
            <a:ext cx="11220450" cy="4724400"/>
          </a:xfrm>
          <a:prstGeom prst="rect">
            <a:avLst/>
          </a:prstGeom>
        </p:spPr>
      </p:pic>
      <p:sp>
        <p:nvSpPr>
          <p:cNvPr id="4" name="Slide Number Placeholder 3">
            <a:extLst>
              <a:ext uri="{FF2B5EF4-FFF2-40B4-BE49-F238E27FC236}">
                <a16:creationId xmlns:a16="http://schemas.microsoft.com/office/drawing/2014/main" id="{BEBE0694-C767-45E9-BCEF-8A641E5AE655}"/>
              </a:ext>
            </a:extLst>
          </p:cNvPr>
          <p:cNvSpPr>
            <a:spLocks noGrp="1"/>
          </p:cNvSpPr>
          <p:nvPr>
            <p:ph type="sldNum" sz="quarter" idx="12"/>
          </p:nvPr>
        </p:nvSpPr>
        <p:spPr/>
        <p:txBody>
          <a:bodyPr/>
          <a:lstStyle/>
          <a:p>
            <a:fld id="{BB7CBD68-49F6-43A8-B299-0D9BC055EF42}" type="slidenum">
              <a:rPr lang="en-NG" smtClean="0"/>
              <a:t>5</a:t>
            </a:fld>
            <a:endParaRPr lang="en-NG"/>
          </a:p>
        </p:txBody>
      </p:sp>
    </p:spTree>
    <p:extLst>
      <p:ext uri="{BB962C8B-B14F-4D97-AF65-F5344CB8AC3E}">
        <p14:creationId xmlns:p14="http://schemas.microsoft.com/office/powerpoint/2010/main" val="3363542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2CF9DE7-1225-4EE2-908D-58AFDBE1028B}"/>
              </a:ext>
            </a:extLst>
          </p:cNvPr>
          <p:cNvPicPr>
            <a:picLocks noChangeAspect="1"/>
          </p:cNvPicPr>
          <p:nvPr/>
        </p:nvPicPr>
        <p:blipFill>
          <a:blip r:embed="rId2"/>
          <a:stretch>
            <a:fillRect/>
          </a:stretch>
        </p:blipFill>
        <p:spPr>
          <a:xfrm>
            <a:off x="338137" y="1109662"/>
            <a:ext cx="11515725" cy="4638675"/>
          </a:xfrm>
          <a:prstGeom prst="rect">
            <a:avLst/>
          </a:prstGeom>
        </p:spPr>
      </p:pic>
      <p:pic>
        <p:nvPicPr>
          <p:cNvPr id="3" name="Picture 2">
            <a:extLst>
              <a:ext uri="{FF2B5EF4-FFF2-40B4-BE49-F238E27FC236}">
                <a16:creationId xmlns:a16="http://schemas.microsoft.com/office/drawing/2014/main" id="{76B3BDB6-7878-42F7-A831-2DB327135B37}"/>
              </a:ext>
            </a:extLst>
          </p:cNvPr>
          <p:cNvPicPr>
            <a:picLocks noChangeAspect="1"/>
          </p:cNvPicPr>
          <p:nvPr/>
        </p:nvPicPr>
        <p:blipFill>
          <a:blip r:embed="rId3"/>
          <a:stretch>
            <a:fillRect/>
          </a:stretch>
        </p:blipFill>
        <p:spPr>
          <a:xfrm>
            <a:off x="390525" y="1028700"/>
            <a:ext cx="11410950" cy="4800600"/>
          </a:xfrm>
          <a:prstGeom prst="rect">
            <a:avLst/>
          </a:prstGeom>
        </p:spPr>
      </p:pic>
      <p:sp>
        <p:nvSpPr>
          <p:cNvPr id="5" name="Slide Number Placeholder 4">
            <a:extLst>
              <a:ext uri="{FF2B5EF4-FFF2-40B4-BE49-F238E27FC236}">
                <a16:creationId xmlns:a16="http://schemas.microsoft.com/office/drawing/2014/main" id="{03EB6239-0B12-46DD-862E-56D3341F6BDA}"/>
              </a:ext>
            </a:extLst>
          </p:cNvPr>
          <p:cNvSpPr>
            <a:spLocks noGrp="1"/>
          </p:cNvSpPr>
          <p:nvPr>
            <p:ph type="sldNum" sz="quarter" idx="12"/>
          </p:nvPr>
        </p:nvSpPr>
        <p:spPr/>
        <p:txBody>
          <a:bodyPr/>
          <a:lstStyle/>
          <a:p>
            <a:fld id="{BB7CBD68-49F6-43A8-B299-0D9BC055EF42}" type="slidenum">
              <a:rPr lang="en-NG" smtClean="0"/>
              <a:t>6</a:t>
            </a:fld>
            <a:endParaRPr lang="en-NG"/>
          </a:p>
        </p:txBody>
      </p:sp>
    </p:spTree>
    <p:extLst>
      <p:ext uri="{BB962C8B-B14F-4D97-AF65-F5344CB8AC3E}">
        <p14:creationId xmlns:p14="http://schemas.microsoft.com/office/powerpoint/2010/main" val="7868458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111040-599C-4B87-AE69-CCC3F19D6B74}"/>
              </a:ext>
            </a:extLst>
          </p:cNvPr>
          <p:cNvPicPr>
            <a:picLocks noChangeAspect="1"/>
          </p:cNvPicPr>
          <p:nvPr/>
        </p:nvPicPr>
        <p:blipFill>
          <a:blip r:embed="rId2"/>
          <a:stretch>
            <a:fillRect/>
          </a:stretch>
        </p:blipFill>
        <p:spPr>
          <a:xfrm>
            <a:off x="352425" y="1162050"/>
            <a:ext cx="11487150" cy="4533900"/>
          </a:xfrm>
          <a:prstGeom prst="rect">
            <a:avLst/>
          </a:prstGeom>
        </p:spPr>
      </p:pic>
      <p:pic>
        <p:nvPicPr>
          <p:cNvPr id="3" name="Picture 2">
            <a:extLst>
              <a:ext uri="{FF2B5EF4-FFF2-40B4-BE49-F238E27FC236}">
                <a16:creationId xmlns:a16="http://schemas.microsoft.com/office/drawing/2014/main" id="{0835FCAA-EA43-4FE1-B749-6A1F7F4E0AB3}"/>
              </a:ext>
            </a:extLst>
          </p:cNvPr>
          <p:cNvPicPr>
            <a:picLocks noChangeAspect="1"/>
          </p:cNvPicPr>
          <p:nvPr/>
        </p:nvPicPr>
        <p:blipFill>
          <a:blip r:embed="rId3"/>
          <a:stretch>
            <a:fillRect/>
          </a:stretch>
        </p:blipFill>
        <p:spPr>
          <a:xfrm>
            <a:off x="538162" y="876300"/>
            <a:ext cx="11115675" cy="5105400"/>
          </a:xfrm>
          <a:prstGeom prst="rect">
            <a:avLst/>
          </a:prstGeom>
        </p:spPr>
      </p:pic>
      <p:sp>
        <p:nvSpPr>
          <p:cNvPr id="4" name="Footer Placeholder 3">
            <a:extLst>
              <a:ext uri="{FF2B5EF4-FFF2-40B4-BE49-F238E27FC236}">
                <a16:creationId xmlns:a16="http://schemas.microsoft.com/office/drawing/2014/main" id="{382A1E84-E222-4F13-BA13-0BDBC5D073B7}"/>
              </a:ext>
            </a:extLst>
          </p:cNvPr>
          <p:cNvSpPr>
            <a:spLocks noGrp="1"/>
          </p:cNvSpPr>
          <p:nvPr>
            <p:ph type="ftr" sz="quarter" idx="11"/>
          </p:nvPr>
        </p:nvSpPr>
        <p:spPr/>
        <p:txBody>
          <a:bodyPr/>
          <a:lstStyle/>
          <a:p>
            <a:endParaRPr lang="en-NG"/>
          </a:p>
        </p:txBody>
      </p:sp>
      <p:sp>
        <p:nvSpPr>
          <p:cNvPr id="5" name="Slide Number Placeholder 4">
            <a:extLst>
              <a:ext uri="{FF2B5EF4-FFF2-40B4-BE49-F238E27FC236}">
                <a16:creationId xmlns:a16="http://schemas.microsoft.com/office/drawing/2014/main" id="{BC2DA733-D630-4B7C-BADD-704A7916E34B}"/>
              </a:ext>
            </a:extLst>
          </p:cNvPr>
          <p:cNvSpPr>
            <a:spLocks noGrp="1"/>
          </p:cNvSpPr>
          <p:nvPr>
            <p:ph type="sldNum" sz="quarter" idx="12"/>
          </p:nvPr>
        </p:nvSpPr>
        <p:spPr/>
        <p:txBody>
          <a:bodyPr/>
          <a:lstStyle/>
          <a:p>
            <a:fld id="{BB7CBD68-49F6-43A8-B299-0D9BC055EF42}" type="slidenum">
              <a:rPr lang="en-NG" smtClean="0"/>
              <a:t>7</a:t>
            </a:fld>
            <a:endParaRPr lang="en-NG"/>
          </a:p>
        </p:txBody>
      </p:sp>
    </p:spTree>
    <p:extLst>
      <p:ext uri="{BB962C8B-B14F-4D97-AF65-F5344CB8AC3E}">
        <p14:creationId xmlns:p14="http://schemas.microsoft.com/office/powerpoint/2010/main" val="39639607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C359615-EE44-495E-B6D0-746E0948C7BC}"/>
              </a:ext>
            </a:extLst>
          </p:cNvPr>
          <p:cNvPicPr>
            <a:picLocks noChangeAspect="1"/>
          </p:cNvPicPr>
          <p:nvPr/>
        </p:nvPicPr>
        <p:blipFill>
          <a:blip r:embed="rId2"/>
          <a:stretch>
            <a:fillRect/>
          </a:stretch>
        </p:blipFill>
        <p:spPr>
          <a:xfrm>
            <a:off x="575035" y="933450"/>
            <a:ext cx="10133814" cy="4991100"/>
          </a:xfrm>
          <a:prstGeom prst="rect">
            <a:avLst/>
          </a:prstGeom>
        </p:spPr>
      </p:pic>
      <p:pic>
        <p:nvPicPr>
          <p:cNvPr id="3" name="Picture 2">
            <a:extLst>
              <a:ext uri="{FF2B5EF4-FFF2-40B4-BE49-F238E27FC236}">
                <a16:creationId xmlns:a16="http://schemas.microsoft.com/office/drawing/2014/main" id="{32C3D2B2-70D3-47BC-8250-6E94129DF94D}"/>
              </a:ext>
            </a:extLst>
          </p:cNvPr>
          <p:cNvPicPr>
            <a:picLocks noChangeAspect="1"/>
          </p:cNvPicPr>
          <p:nvPr/>
        </p:nvPicPr>
        <p:blipFill>
          <a:blip r:embed="rId3"/>
          <a:stretch>
            <a:fillRect/>
          </a:stretch>
        </p:blipFill>
        <p:spPr>
          <a:xfrm>
            <a:off x="376237" y="928687"/>
            <a:ext cx="11439525" cy="5000625"/>
          </a:xfrm>
          <a:prstGeom prst="rect">
            <a:avLst/>
          </a:prstGeom>
        </p:spPr>
      </p:pic>
      <p:sp>
        <p:nvSpPr>
          <p:cNvPr id="8" name="Footer Placeholder 7">
            <a:extLst>
              <a:ext uri="{FF2B5EF4-FFF2-40B4-BE49-F238E27FC236}">
                <a16:creationId xmlns:a16="http://schemas.microsoft.com/office/drawing/2014/main" id="{EFC6908C-493B-4630-A193-7BE27F5EBD0D}"/>
              </a:ext>
            </a:extLst>
          </p:cNvPr>
          <p:cNvSpPr>
            <a:spLocks noGrp="1"/>
          </p:cNvSpPr>
          <p:nvPr>
            <p:ph type="ftr" sz="quarter" idx="11"/>
          </p:nvPr>
        </p:nvSpPr>
        <p:spPr/>
        <p:txBody>
          <a:bodyPr/>
          <a:lstStyle/>
          <a:p>
            <a:endParaRPr lang="en-NG"/>
          </a:p>
        </p:txBody>
      </p:sp>
      <p:sp>
        <p:nvSpPr>
          <p:cNvPr id="9" name="Slide Number Placeholder 8">
            <a:extLst>
              <a:ext uri="{FF2B5EF4-FFF2-40B4-BE49-F238E27FC236}">
                <a16:creationId xmlns:a16="http://schemas.microsoft.com/office/drawing/2014/main" id="{7F401FD4-5322-4ADC-9F87-724EFF392BD9}"/>
              </a:ext>
            </a:extLst>
          </p:cNvPr>
          <p:cNvSpPr>
            <a:spLocks noGrp="1"/>
          </p:cNvSpPr>
          <p:nvPr>
            <p:ph type="sldNum" sz="quarter" idx="12"/>
          </p:nvPr>
        </p:nvSpPr>
        <p:spPr/>
        <p:txBody>
          <a:bodyPr/>
          <a:lstStyle/>
          <a:p>
            <a:fld id="{BB7CBD68-49F6-43A8-B299-0D9BC055EF42}" type="slidenum">
              <a:rPr lang="en-NG" smtClean="0"/>
              <a:t>8</a:t>
            </a:fld>
            <a:endParaRPr lang="en-NG"/>
          </a:p>
        </p:txBody>
      </p:sp>
    </p:spTree>
    <p:extLst>
      <p:ext uri="{BB962C8B-B14F-4D97-AF65-F5344CB8AC3E}">
        <p14:creationId xmlns:p14="http://schemas.microsoft.com/office/powerpoint/2010/main" val="20492132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824FD7A-8070-4CB7-9B29-5B2692C2DB28}"/>
              </a:ext>
            </a:extLst>
          </p:cNvPr>
          <p:cNvPicPr>
            <a:picLocks noChangeAspect="1"/>
          </p:cNvPicPr>
          <p:nvPr/>
        </p:nvPicPr>
        <p:blipFill>
          <a:blip r:embed="rId2"/>
          <a:stretch>
            <a:fillRect/>
          </a:stretch>
        </p:blipFill>
        <p:spPr>
          <a:xfrm>
            <a:off x="223837" y="981075"/>
            <a:ext cx="11744325" cy="4895850"/>
          </a:xfrm>
          <a:prstGeom prst="rect">
            <a:avLst/>
          </a:prstGeom>
        </p:spPr>
      </p:pic>
      <p:sp>
        <p:nvSpPr>
          <p:cNvPr id="4" name="Slide Number Placeholder 3">
            <a:extLst>
              <a:ext uri="{FF2B5EF4-FFF2-40B4-BE49-F238E27FC236}">
                <a16:creationId xmlns:a16="http://schemas.microsoft.com/office/drawing/2014/main" id="{70AA2547-C4B0-44E2-8F2B-C9AA248DC851}"/>
              </a:ext>
            </a:extLst>
          </p:cNvPr>
          <p:cNvSpPr>
            <a:spLocks noGrp="1"/>
          </p:cNvSpPr>
          <p:nvPr>
            <p:ph type="sldNum" sz="quarter" idx="12"/>
          </p:nvPr>
        </p:nvSpPr>
        <p:spPr/>
        <p:txBody>
          <a:bodyPr/>
          <a:lstStyle/>
          <a:p>
            <a:fld id="{BB7CBD68-49F6-43A8-B299-0D9BC055EF42}" type="slidenum">
              <a:rPr lang="en-NG" smtClean="0"/>
              <a:t>9</a:t>
            </a:fld>
            <a:endParaRPr lang="en-NG"/>
          </a:p>
        </p:txBody>
      </p:sp>
    </p:spTree>
    <p:extLst>
      <p:ext uri="{BB962C8B-B14F-4D97-AF65-F5344CB8AC3E}">
        <p14:creationId xmlns:p14="http://schemas.microsoft.com/office/powerpoint/2010/main" val="1148773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871</TotalTime>
  <Words>2855</Words>
  <Application>Microsoft Office PowerPoint</Application>
  <PresentationFormat>Widescreen</PresentationFormat>
  <Paragraphs>340</Paragraphs>
  <Slides>29</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29</vt:i4>
      </vt:variant>
    </vt:vector>
  </HeadingPairs>
  <TitlesOfParts>
    <vt:vector size="40" baseType="lpstr">
      <vt:lpstr>-apple-system</vt:lpstr>
      <vt:lpstr>Arial</vt:lpstr>
      <vt:lpstr>Calibri</vt:lpstr>
      <vt:lpstr>Calibri Light</vt:lpstr>
      <vt:lpstr>Century Gothic</vt:lpstr>
      <vt:lpstr>MTN Brighter Sans</vt:lpstr>
      <vt:lpstr>MTN Brighter Sans Bold</vt:lpstr>
      <vt:lpstr>MTN Brighter Sans ExtraBold</vt:lpstr>
      <vt:lpstr>MTN Brighter Sans Light</vt:lpstr>
      <vt:lpstr>MTN Brighter Sans Regular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User Stories</vt:lpstr>
      <vt:lpstr>User Stories</vt:lpstr>
      <vt:lpstr>User Stories</vt:lpstr>
      <vt:lpstr>PowerPoint Presentation</vt:lpstr>
      <vt:lpstr>User Stories</vt:lpstr>
      <vt:lpstr>User Stories</vt:lpstr>
      <vt:lpstr>User Stories</vt:lpstr>
      <vt:lpstr>User Stories</vt:lpstr>
      <vt:lpstr>User Stories</vt:lpstr>
      <vt:lpstr>User Stories</vt:lpstr>
      <vt:lpstr>User Stories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Adebimpe Oladipo [ MTN Nigeria - IT ]</dc:creator>
  <cp:lastModifiedBy>Adebimpe Oladipo [ MTN Nigeria - IT ]</cp:lastModifiedBy>
  <cp:revision>21</cp:revision>
  <dcterms:created xsi:type="dcterms:W3CDTF">2023-02-23T20:50:11Z</dcterms:created>
  <dcterms:modified xsi:type="dcterms:W3CDTF">2023-02-24T11:21:31Z</dcterms:modified>
</cp:coreProperties>
</file>

<file path=docProps/thumbnail.jpeg>
</file>